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1" r:id="rId6"/>
    <p:sldId id="260" r:id="rId7"/>
    <p:sldId id="262"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DB197FF-0711-4AC6-A3BB-1AEEF9CFAC25}" type="datetimeFigureOut">
              <a:rPr lang="en-US" smtClean="0"/>
              <a:t>5/1/2018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F1BC5D5-6B77-4D3A-9E6F-E61520C0ED9F}" type="slidenum">
              <a:rPr lang="en-US" smtClean="0"/>
              <a:t>‹#›</a:t>
            </a:fld>
            <a:endParaRPr lang="en-US"/>
          </a:p>
        </p:txBody>
      </p:sp>
    </p:spTree>
    <p:extLst>
      <p:ext uri="{BB962C8B-B14F-4D97-AF65-F5344CB8AC3E}">
        <p14:creationId xmlns:p14="http://schemas.microsoft.com/office/powerpoint/2010/main" val="2594507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7088-4427-45B7-8C48-7B6F065219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723257-4C51-4A81-9884-13CF0CA7C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D60C27-1AD7-457A-B31A-974F648DADFF}"/>
              </a:ext>
            </a:extLst>
          </p:cNvPr>
          <p:cNvSpPr>
            <a:spLocks noGrp="1"/>
          </p:cNvSpPr>
          <p:nvPr>
            <p:ph type="dt" sz="half" idx="10"/>
          </p:nvPr>
        </p:nvSpPr>
        <p:spPr/>
        <p:txBody>
          <a:bodyPr/>
          <a:lstStyle/>
          <a:p>
            <a:fld id="{FEAB533F-2FD4-478D-8E79-E2924CAF2EB2}" type="datetime1">
              <a:rPr lang="en-US" smtClean="0"/>
              <a:t>5/1/2018</a:t>
            </a:fld>
            <a:endParaRPr lang="en-US"/>
          </a:p>
        </p:txBody>
      </p:sp>
      <p:sp>
        <p:nvSpPr>
          <p:cNvPr id="5" name="Footer Placeholder 4">
            <a:extLst>
              <a:ext uri="{FF2B5EF4-FFF2-40B4-BE49-F238E27FC236}">
                <a16:creationId xmlns:a16="http://schemas.microsoft.com/office/drawing/2014/main" id="{2A8DB877-8C9B-466D-9647-E6020ADF8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A806A-E7D2-4531-BDC3-D1CAB8F6A381}"/>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247405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5368-D606-4E76-9DA2-0322D637DC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7C61C4-3892-4F92-A040-3706503E36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8994-A32A-4473-8D9A-3C13299FBD40}"/>
              </a:ext>
            </a:extLst>
          </p:cNvPr>
          <p:cNvSpPr>
            <a:spLocks noGrp="1"/>
          </p:cNvSpPr>
          <p:nvPr>
            <p:ph type="dt" sz="half" idx="10"/>
          </p:nvPr>
        </p:nvSpPr>
        <p:spPr/>
        <p:txBody>
          <a:bodyPr/>
          <a:lstStyle/>
          <a:p>
            <a:fld id="{16EC4376-C441-48C7-B274-0C527BB741FC}" type="datetime1">
              <a:rPr lang="en-US" smtClean="0"/>
              <a:t>5/1/2018</a:t>
            </a:fld>
            <a:endParaRPr lang="en-US"/>
          </a:p>
        </p:txBody>
      </p:sp>
      <p:sp>
        <p:nvSpPr>
          <p:cNvPr id="5" name="Footer Placeholder 4">
            <a:extLst>
              <a:ext uri="{FF2B5EF4-FFF2-40B4-BE49-F238E27FC236}">
                <a16:creationId xmlns:a16="http://schemas.microsoft.com/office/drawing/2014/main" id="{A77A14B7-4195-4A79-ABD3-697F0F317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D22A4-1632-4B39-BA23-74190FFD017A}"/>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123510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CEBC09-59AF-412E-9D12-1EBF9EE92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43E7BC-EF89-4817-BC46-359E394591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D7D84-825D-4F2A-90B2-81AF2377CBA0}"/>
              </a:ext>
            </a:extLst>
          </p:cNvPr>
          <p:cNvSpPr>
            <a:spLocks noGrp="1"/>
          </p:cNvSpPr>
          <p:nvPr>
            <p:ph type="dt" sz="half" idx="10"/>
          </p:nvPr>
        </p:nvSpPr>
        <p:spPr/>
        <p:txBody>
          <a:bodyPr/>
          <a:lstStyle/>
          <a:p>
            <a:fld id="{BFF13D2E-FEA4-43F8-944A-8843A69C5A86}" type="datetime1">
              <a:rPr lang="en-US" smtClean="0"/>
              <a:t>5/1/2018</a:t>
            </a:fld>
            <a:endParaRPr lang="en-US"/>
          </a:p>
        </p:txBody>
      </p:sp>
      <p:sp>
        <p:nvSpPr>
          <p:cNvPr id="5" name="Footer Placeholder 4">
            <a:extLst>
              <a:ext uri="{FF2B5EF4-FFF2-40B4-BE49-F238E27FC236}">
                <a16:creationId xmlns:a16="http://schemas.microsoft.com/office/drawing/2014/main" id="{71E6A2E1-84DA-4A3B-BBF2-47AF0B285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FA746-C9E5-4BD2-AA7E-D8D5CA327527}"/>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43143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9805E-34E6-4CA9-97B2-7D9205D99A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BDB2F9-FA36-4149-A779-CEB157E55D2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63B8C-229A-43ED-A186-110E54EF63A5}"/>
              </a:ext>
            </a:extLst>
          </p:cNvPr>
          <p:cNvSpPr>
            <a:spLocks noGrp="1"/>
          </p:cNvSpPr>
          <p:nvPr>
            <p:ph type="dt" sz="half" idx="10"/>
          </p:nvPr>
        </p:nvSpPr>
        <p:spPr/>
        <p:txBody>
          <a:bodyPr/>
          <a:lstStyle/>
          <a:p>
            <a:fld id="{BB32C3D4-0134-49D4-BB1D-BB945D99A9C7}" type="datetime1">
              <a:rPr lang="en-US" smtClean="0"/>
              <a:t>5/1/2018</a:t>
            </a:fld>
            <a:endParaRPr lang="en-US"/>
          </a:p>
        </p:txBody>
      </p:sp>
      <p:sp>
        <p:nvSpPr>
          <p:cNvPr id="5" name="Footer Placeholder 4">
            <a:extLst>
              <a:ext uri="{FF2B5EF4-FFF2-40B4-BE49-F238E27FC236}">
                <a16:creationId xmlns:a16="http://schemas.microsoft.com/office/drawing/2014/main" id="{BD5C434B-CE6E-40CF-BD27-CD8E2134C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8EBE8-B94D-4D73-B08C-C08192534DD5}"/>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282038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6EA1-20D8-4C69-A579-6533302FC4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9D2DCD-ACC3-45FF-A604-9EDE5FC219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111AD5-8009-42B0-806D-E22BBA66A890}"/>
              </a:ext>
            </a:extLst>
          </p:cNvPr>
          <p:cNvSpPr>
            <a:spLocks noGrp="1"/>
          </p:cNvSpPr>
          <p:nvPr>
            <p:ph type="dt" sz="half" idx="10"/>
          </p:nvPr>
        </p:nvSpPr>
        <p:spPr/>
        <p:txBody>
          <a:bodyPr/>
          <a:lstStyle/>
          <a:p>
            <a:fld id="{BB7F659B-7313-4087-9400-F890C7AE520A}" type="datetime1">
              <a:rPr lang="en-US" smtClean="0"/>
              <a:t>5/1/2018</a:t>
            </a:fld>
            <a:endParaRPr lang="en-US"/>
          </a:p>
        </p:txBody>
      </p:sp>
      <p:sp>
        <p:nvSpPr>
          <p:cNvPr id="5" name="Footer Placeholder 4">
            <a:extLst>
              <a:ext uri="{FF2B5EF4-FFF2-40B4-BE49-F238E27FC236}">
                <a16:creationId xmlns:a16="http://schemas.microsoft.com/office/drawing/2014/main" id="{0839FB93-9BAF-484E-8B20-56BC04EDC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99C27-1D3A-48CE-AF80-41C732B9F868}"/>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37682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F2D4-2801-40A2-9F49-2C70281B4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B5EB5A-26CC-49D1-AF3C-6A934FC368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AE4BFF-D4FF-488A-BBEF-8676D5CD3E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E65274-E4E9-4267-A612-517B7FA6C1D3}"/>
              </a:ext>
            </a:extLst>
          </p:cNvPr>
          <p:cNvSpPr>
            <a:spLocks noGrp="1"/>
          </p:cNvSpPr>
          <p:nvPr>
            <p:ph type="dt" sz="half" idx="10"/>
          </p:nvPr>
        </p:nvSpPr>
        <p:spPr/>
        <p:txBody>
          <a:bodyPr/>
          <a:lstStyle/>
          <a:p>
            <a:fld id="{7822FB36-5A00-4B36-9186-E6B64F21CE64}" type="datetime1">
              <a:rPr lang="en-US" smtClean="0"/>
              <a:t>5/1/2018</a:t>
            </a:fld>
            <a:endParaRPr lang="en-US"/>
          </a:p>
        </p:txBody>
      </p:sp>
      <p:sp>
        <p:nvSpPr>
          <p:cNvPr id="6" name="Footer Placeholder 5">
            <a:extLst>
              <a:ext uri="{FF2B5EF4-FFF2-40B4-BE49-F238E27FC236}">
                <a16:creationId xmlns:a16="http://schemas.microsoft.com/office/drawing/2014/main" id="{FAE9EDA8-A136-4AF7-A6FD-47BF8807A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11F531-33D7-4FBF-A594-8B6E52CFC0D0}"/>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389417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5811A-4635-4188-BB36-7936DF0A16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31F27C-3254-4556-B309-386D8CE71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851E30-28D5-4FFB-87D6-79259CE93A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B9C3DD-9BD1-4746-A4A0-209E508E6D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29C542-ED97-4754-93F6-4CD1672923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0707B5-3EC0-46D8-B3B1-0F869080861C}"/>
              </a:ext>
            </a:extLst>
          </p:cNvPr>
          <p:cNvSpPr>
            <a:spLocks noGrp="1"/>
          </p:cNvSpPr>
          <p:nvPr>
            <p:ph type="dt" sz="half" idx="10"/>
          </p:nvPr>
        </p:nvSpPr>
        <p:spPr/>
        <p:txBody>
          <a:bodyPr/>
          <a:lstStyle/>
          <a:p>
            <a:fld id="{16610201-1CEB-4AB5-B6B6-FE896FF34485}" type="datetime1">
              <a:rPr lang="en-US" smtClean="0"/>
              <a:t>5/1/2018</a:t>
            </a:fld>
            <a:endParaRPr lang="en-US"/>
          </a:p>
        </p:txBody>
      </p:sp>
      <p:sp>
        <p:nvSpPr>
          <p:cNvPr id="8" name="Footer Placeholder 7">
            <a:extLst>
              <a:ext uri="{FF2B5EF4-FFF2-40B4-BE49-F238E27FC236}">
                <a16:creationId xmlns:a16="http://schemas.microsoft.com/office/drawing/2014/main" id="{EE52CF5E-1D22-4008-890C-FC59328CEC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8CBB65-E59B-4E48-A29C-E175E64FB40F}"/>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77457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1CC3E-E220-4920-B38A-12CBE1CB17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260DEB-70FD-4FFA-8834-E62E4FBE99D8}"/>
              </a:ext>
            </a:extLst>
          </p:cNvPr>
          <p:cNvSpPr>
            <a:spLocks noGrp="1"/>
          </p:cNvSpPr>
          <p:nvPr>
            <p:ph type="dt" sz="half" idx="10"/>
          </p:nvPr>
        </p:nvSpPr>
        <p:spPr/>
        <p:txBody>
          <a:bodyPr/>
          <a:lstStyle/>
          <a:p>
            <a:fld id="{C1433901-B290-4F30-B54E-B034C6FE078C}" type="datetime1">
              <a:rPr lang="en-US" smtClean="0"/>
              <a:t>5/1/2018</a:t>
            </a:fld>
            <a:endParaRPr lang="en-US"/>
          </a:p>
        </p:txBody>
      </p:sp>
      <p:sp>
        <p:nvSpPr>
          <p:cNvPr id="4" name="Footer Placeholder 3">
            <a:extLst>
              <a:ext uri="{FF2B5EF4-FFF2-40B4-BE49-F238E27FC236}">
                <a16:creationId xmlns:a16="http://schemas.microsoft.com/office/drawing/2014/main" id="{61FF4782-EF2D-4114-97B6-1208C4540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41CFBD-617B-461A-97DF-1FA1CA7476F8}"/>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202161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72D120-3AA9-4423-847C-7466279D99A3}"/>
              </a:ext>
            </a:extLst>
          </p:cNvPr>
          <p:cNvSpPr>
            <a:spLocks noGrp="1"/>
          </p:cNvSpPr>
          <p:nvPr>
            <p:ph type="dt" sz="half" idx="10"/>
          </p:nvPr>
        </p:nvSpPr>
        <p:spPr/>
        <p:txBody>
          <a:bodyPr/>
          <a:lstStyle/>
          <a:p>
            <a:fld id="{D700477A-9150-4F00-B543-09761B70CE1D}" type="datetime1">
              <a:rPr lang="en-US" smtClean="0"/>
              <a:t>5/1/2018</a:t>
            </a:fld>
            <a:endParaRPr lang="en-US"/>
          </a:p>
        </p:txBody>
      </p:sp>
      <p:sp>
        <p:nvSpPr>
          <p:cNvPr id="3" name="Footer Placeholder 2">
            <a:extLst>
              <a:ext uri="{FF2B5EF4-FFF2-40B4-BE49-F238E27FC236}">
                <a16:creationId xmlns:a16="http://schemas.microsoft.com/office/drawing/2014/main" id="{1830B2AD-E2F3-4976-868C-0B98DBD7FC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B2ECAE-2D79-41BD-9E48-A76B97CC7D17}"/>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73383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FC893-6B94-4DED-B9D7-BB73DB85CA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CA145F-F38F-4449-8567-2FA30CBE3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B2CDA9-04D4-419C-BAD0-C53A3D0EE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0690BB-05BC-4C96-A756-C42BB7A4E852}"/>
              </a:ext>
            </a:extLst>
          </p:cNvPr>
          <p:cNvSpPr>
            <a:spLocks noGrp="1"/>
          </p:cNvSpPr>
          <p:nvPr>
            <p:ph type="dt" sz="half" idx="10"/>
          </p:nvPr>
        </p:nvSpPr>
        <p:spPr/>
        <p:txBody>
          <a:bodyPr/>
          <a:lstStyle/>
          <a:p>
            <a:fld id="{F86F0729-AB7C-4EA7-803F-212C6F722395}" type="datetime1">
              <a:rPr lang="en-US" smtClean="0"/>
              <a:t>5/1/2018</a:t>
            </a:fld>
            <a:endParaRPr lang="en-US"/>
          </a:p>
        </p:txBody>
      </p:sp>
      <p:sp>
        <p:nvSpPr>
          <p:cNvPr id="6" name="Footer Placeholder 5">
            <a:extLst>
              <a:ext uri="{FF2B5EF4-FFF2-40B4-BE49-F238E27FC236}">
                <a16:creationId xmlns:a16="http://schemas.microsoft.com/office/drawing/2014/main" id="{32AC04ED-FCCF-4C16-8255-A286313D60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4962A-A2F6-4EC6-914C-2DD3EB353FF5}"/>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226988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20CC-2AAA-481A-8BF2-F76BBB123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0A7642-6EFB-4E22-9BE2-E35B75B5F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E710B8-6F27-411B-A4C0-BD1F215D3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0C91DA-B8FB-41BA-8106-58568F20B87A}"/>
              </a:ext>
            </a:extLst>
          </p:cNvPr>
          <p:cNvSpPr>
            <a:spLocks noGrp="1"/>
          </p:cNvSpPr>
          <p:nvPr>
            <p:ph type="dt" sz="half" idx="10"/>
          </p:nvPr>
        </p:nvSpPr>
        <p:spPr/>
        <p:txBody>
          <a:bodyPr/>
          <a:lstStyle/>
          <a:p>
            <a:fld id="{F2EE7F87-ABE7-4075-8A66-6F152B28013A}" type="datetime1">
              <a:rPr lang="en-US" smtClean="0"/>
              <a:t>5/1/2018</a:t>
            </a:fld>
            <a:endParaRPr lang="en-US"/>
          </a:p>
        </p:txBody>
      </p:sp>
      <p:sp>
        <p:nvSpPr>
          <p:cNvPr id="6" name="Footer Placeholder 5">
            <a:extLst>
              <a:ext uri="{FF2B5EF4-FFF2-40B4-BE49-F238E27FC236}">
                <a16:creationId xmlns:a16="http://schemas.microsoft.com/office/drawing/2014/main" id="{0D9476E2-546C-4F32-BFFA-42EC1EB74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589AAF-ADF0-45DE-ABD6-5E2D3BF8C758}"/>
              </a:ext>
            </a:extLst>
          </p:cNvPr>
          <p:cNvSpPr>
            <a:spLocks noGrp="1"/>
          </p:cNvSpPr>
          <p:nvPr>
            <p:ph type="sldNum" sz="quarter" idx="12"/>
          </p:nvPr>
        </p:nvSpPr>
        <p:spPr/>
        <p:txBody>
          <a:bodyPr/>
          <a:lstStyle/>
          <a:p>
            <a:fld id="{EE40A975-5419-43B3-B09D-50F8F6E78582}" type="slidenum">
              <a:rPr lang="en-US" smtClean="0"/>
              <a:t>‹#›</a:t>
            </a:fld>
            <a:endParaRPr lang="en-US"/>
          </a:p>
        </p:txBody>
      </p:sp>
    </p:spTree>
    <p:extLst>
      <p:ext uri="{BB962C8B-B14F-4D97-AF65-F5344CB8AC3E}">
        <p14:creationId xmlns:p14="http://schemas.microsoft.com/office/powerpoint/2010/main" val="311142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D7FF7C-32CC-4A28-9022-2B244C2B1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7B3A61-9708-4DB4-83F4-E7EF8E052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C08ED1-676B-459A-8B98-BE93B79BD5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6D519-DC89-4AB5-BB31-C7407E221719}" type="datetime1">
              <a:rPr lang="en-US" smtClean="0"/>
              <a:t>5/1/2018</a:t>
            </a:fld>
            <a:endParaRPr lang="en-US"/>
          </a:p>
        </p:txBody>
      </p:sp>
      <p:sp>
        <p:nvSpPr>
          <p:cNvPr id="5" name="Footer Placeholder 4">
            <a:extLst>
              <a:ext uri="{FF2B5EF4-FFF2-40B4-BE49-F238E27FC236}">
                <a16:creationId xmlns:a16="http://schemas.microsoft.com/office/drawing/2014/main" id="{A0939997-D2B1-4A63-B5AA-AD3099C57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D3C03F-A60A-40D7-9A18-9BB10E5C5C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0A975-5419-43B3-B09D-50F8F6E78582}" type="slidenum">
              <a:rPr lang="en-US" smtClean="0"/>
              <a:t>‹#›</a:t>
            </a:fld>
            <a:endParaRPr lang="en-US"/>
          </a:p>
        </p:txBody>
      </p:sp>
    </p:spTree>
    <p:extLst>
      <p:ext uri="{BB962C8B-B14F-4D97-AF65-F5344CB8AC3E}">
        <p14:creationId xmlns:p14="http://schemas.microsoft.com/office/powerpoint/2010/main" val="1994760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hyperlink" Target="https://www.google.com/url?sa=i&amp;rct=j&amp;q=&amp;esrc=s&amp;source=images&amp;cd=&amp;cad=rja&amp;uact=8&amp;ved=0ahUKEwjepKb38trYAhXyk-AKHeQdDGoQjRwIBw&amp;url=http://www.theopinionista.com/dummy-vs-idiot-learning-through-insults/&amp;psig=AOvVaw07ROj1egY9CKQziEQ3R3Yr&amp;ust=1516137608148482"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hyperlink" Target="http://deltalock.biz/our-locks/delta-ic-plunger-locks/" TargetMode="External"/><Relationship Id="rId7" Type="http://schemas.openxmlformats.org/officeDocument/2006/relationships/hyperlink" Target="http://deltalock.biz/our-locks/krc-us-plunger-locks/"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2.jpeg"/><Relationship Id="rId11" Type="http://schemas.openxmlformats.org/officeDocument/2006/relationships/image" Target="../media/image16.jpg"/><Relationship Id="rId5" Type="http://schemas.openxmlformats.org/officeDocument/2006/relationships/hyperlink" Target="http://deltalock.biz/our-locks/control-series-plunger-locks/" TargetMode="External"/><Relationship Id="rId10" Type="http://schemas.openxmlformats.org/officeDocument/2006/relationships/image" Target="../media/image15.jpg"/><Relationship Id="rId4" Type="http://schemas.openxmlformats.org/officeDocument/2006/relationships/image" Target="../media/image6.jpg"/><Relationship Id="rId9" Type="http://schemas.openxmlformats.org/officeDocument/2006/relationships/image" Target="../media/image14.jpg"/></Relationships>
</file>

<file path=ppt/slides/_rels/slide5.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21.jp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image" Target="../media/image18.jpg"/></Relationships>
</file>

<file path=ppt/slides/_rels/slide6.xml.rels><?xml version="1.0" encoding="UTF-8" standalone="yes"?>
<Relationships xmlns="http://schemas.openxmlformats.org/package/2006/relationships"><Relationship Id="rId3" Type="http://schemas.openxmlformats.org/officeDocument/2006/relationships/hyperlink" Target="mailto:customerservice@deltalock.biz" TargetMode="External"/><Relationship Id="rId2" Type="http://schemas.openxmlformats.org/officeDocument/2006/relationships/hyperlink" Target="http://www.deltalock.biz/"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E7ABCC-0EF5-4E76-84DF-EA7D8DDF01B2}"/>
              </a:ext>
            </a:extLst>
          </p:cNvPr>
          <p:cNvSpPr>
            <a:spLocks noGrp="1"/>
          </p:cNvSpPr>
          <p:nvPr>
            <p:ph type="subTitle" idx="1"/>
          </p:nvPr>
        </p:nvSpPr>
        <p:spPr>
          <a:xfrm>
            <a:off x="1524000" y="4630723"/>
            <a:ext cx="9144000" cy="1438840"/>
          </a:xfrm>
        </p:spPr>
        <p:txBody>
          <a:bodyPr>
            <a:normAutofit/>
          </a:bodyPr>
          <a:lstStyle/>
          <a:p>
            <a:r>
              <a:rPr lang="en-US" sz="4000" u="sng" dirty="0"/>
              <a:t>A Buyer’s Guide To Proper Lock Selection</a:t>
            </a:r>
          </a:p>
        </p:txBody>
      </p:sp>
      <p:pic>
        <p:nvPicPr>
          <p:cNvPr id="4" name="Picture 3" descr="Related image">
            <a:hlinkClick r:id="rId2" tgtFrame="&quot;_blank&quot;"/>
            <a:extLst>
              <a:ext uri="{FF2B5EF4-FFF2-40B4-BE49-F238E27FC236}">
                <a16:creationId xmlns:a16="http://schemas.microsoft.com/office/drawing/2014/main" id="{2BBF60B5-72EE-4F56-B350-B64D5B6F8EC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147388" y="1923143"/>
            <a:ext cx="1897224" cy="1632858"/>
          </a:xfrm>
          <a:prstGeom prst="rect">
            <a:avLst/>
          </a:prstGeom>
          <a:noFill/>
          <a:ln>
            <a:noFill/>
          </a:ln>
        </p:spPr>
      </p:pic>
      <p:pic>
        <p:nvPicPr>
          <p:cNvPr id="5" name="Picture 4" descr="Related image">
            <a:hlinkClick r:id="rId2" tgtFrame="&quot;_blank&quot;"/>
            <a:extLst>
              <a:ext uri="{FF2B5EF4-FFF2-40B4-BE49-F238E27FC236}">
                <a16:creationId xmlns:a16="http://schemas.microsoft.com/office/drawing/2014/main" id="{1C17763B-69B9-46CB-BA01-308F880028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09255" y="1103366"/>
            <a:ext cx="5349552" cy="3314442"/>
          </a:xfrm>
          <a:prstGeom prst="rect">
            <a:avLst/>
          </a:prstGeom>
          <a:noFill/>
          <a:ln>
            <a:noFill/>
          </a:ln>
        </p:spPr>
      </p:pic>
      <p:sp>
        <p:nvSpPr>
          <p:cNvPr id="6" name="Rectangle 5">
            <a:extLst>
              <a:ext uri="{FF2B5EF4-FFF2-40B4-BE49-F238E27FC236}">
                <a16:creationId xmlns:a16="http://schemas.microsoft.com/office/drawing/2014/main" id="{F244CC59-A62A-44FC-A2A6-ED67FF122193}"/>
              </a:ext>
            </a:extLst>
          </p:cNvPr>
          <p:cNvSpPr/>
          <p:nvPr/>
        </p:nvSpPr>
        <p:spPr>
          <a:xfrm>
            <a:off x="3309255" y="537082"/>
            <a:ext cx="5349552" cy="5598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9563B1-FF19-4643-830D-C30C514FA40B}"/>
              </a:ext>
            </a:extLst>
          </p:cNvPr>
          <p:cNvSpPr txBox="1"/>
          <p:nvPr/>
        </p:nvSpPr>
        <p:spPr>
          <a:xfrm>
            <a:off x="3688787" y="727591"/>
            <a:ext cx="4739780" cy="369332"/>
          </a:xfrm>
          <a:prstGeom prst="rect">
            <a:avLst/>
          </a:prstGeom>
          <a:noFill/>
        </p:spPr>
        <p:txBody>
          <a:bodyPr wrap="square" rtlCol="0">
            <a:spAutoFit/>
          </a:bodyPr>
          <a:lstStyle/>
          <a:p>
            <a:r>
              <a:rPr lang="en-US" dirty="0">
                <a:solidFill>
                  <a:srgbClr val="FFFF00"/>
                </a:solidFill>
                <a:latin typeface="Snap ITC" panose="04040A07060A02020202" pitchFamily="82" charset="0"/>
                <a:cs typeface="MV Boli" panose="02000500030200090000" pitchFamily="2" charset="0"/>
              </a:rPr>
              <a:t>SELECTING THE CORRECT LOCK</a:t>
            </a:r>
          </a:p>
        </p:txBody>
      </p:sp>
      <p:sp>
        <p:nvSpPr>
          <p:cNvPr id="10" name="TextBox 9">
            <a:extLst>
              <a:ext uri="{FF2B5EF4-FFF2-40B4-BE49-F238E27FC236}">
                <a16:creationId xmlns:a16="http://schemas.microsoft.com/office/drawing/2014/main" id="{557BA683-0F9C-4D40-8F21-C40B659989A1}"/>
              </a:ext>
            </a:extLst>
          </p:cNvPr>
          <p:cNvSpPr txBox="1"/>
          <p:nvPr/>
        </p:nvSpPr>
        <p:spPr>
          <a:xfrm>
            <a:off x="7190976" y="2530129"/>
            <a:ext cx="1237591" cy="1200329"/>
          </a:xfrm>
          <a:prstGeom prst="rect">
            <a:avLst/>
          </a:prstGeom>
          <a:noFill/>
        </p:spPr>
        <p:txBody>
          <a:bodyPr wrap="square" rtlCol="0">
            <a:spAutoFit/>
          </a:bodyPr>
          <a:lstStyle/>
          <a:p>
            <a:r>
              <a:rPr lang="en-US" sz="7200" b="1" i="1" dirty="0"/>
              <a:t>??</a:t>
            </a:r>
          </a:p>
        </p:txBody>
      </p:sp>
      <p:pic>
        <p:nvPicPr>
          <p:cNvPr id="12" name="Picture 11">
            <a:extLst>
              <a:ext uri="{FF2B5EF4-FFF2-40B4-BE49-F238E27FC236}">
                <a16:creationId xmlns:a16="http://schemas.microsoft.com/office/drawing/2014/main" id="{5648B8AB-3CE6-4548-AC65-438E886FA7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pic>
        <p:nvPicPr>
          <p:cNvPr id="14" name="Picture 13">
            <a:extLst>
              <a:ext uri="{FF2B5EF4-FFF2-40B4-BE49-F238E27FC236}">
                <a16:creationId xmlns:a16="http://schemas.microsoft.com/office/drawing/2014/main" id="{F574C1BA-31D1-4CA1-A50B-14F085EF5F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7521" y="2804742"/>
            <a:ext cx="656160" cy="516492"/>
          </a:xfrm>
          <a:prstGeom prst="rect">
            <a:avLst/>
          </a:prstGeom>
        </p:spPr>
      </p:pic>
      <p:pic>
        <p:nvPicPr>
          <p:cNvPr id="16" name="Picture 15">
            <a:extLst>
              <a:ext uri="{FF2B5EF4-FFF2-40B4-BE49-F238E27FC236}">
                <a16:creationId xmlns:a16="http://schemas.microsoft.com/office/drawing/2014/main" id="{48124EC1-3EF2-425C-BCEA-1D86E087AC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4493068" y="2732423"/>
            <a:ext cx="516491" cy="645786"/>
          </a:xfrm>
          <a:prstGeom prst="rect">
            <a:avLst/>
          </a:prstGeom>
        </p:spPr>
      </p:pic>
      <p:pic>
        <p:nvPicPr>
          <p:cNvPr id="18" name="Picture 17">
            <a:extLst>
              <a:ext uri="{FF2B5EF4-FFF2-40B4-BE49-F238E27FC236}">
                <a16:creationId xmlns:a16="http://schemas.microsoft.com/office/drawing/2014/main" id="{D30B636F-3359-464C-A3FA-17796AB352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93384" y="3396861"/>
            <a:ext cx="458366" cy="699796"/>
          </a:xfrm>
          <a:prstGeom prst="rect">
            <a:avLst/>
          </a:prstGeom>
        </p:spPr>
      </p:pic>
      <p:pic>
        <p:nvPicPr>
          <p:cNvPr id="20" name="Picture 19">
            <a:extLst>
              <a:ext uri="{FF2B5EF4-FFF2-40B4-BE49-F238E27FC236}">
                <a16:creationId xmlns:a16="http://schemas.microsoft.com/office/drawing/2014/main" id="{46C029B5-CE9C-412D-B31A-C60E1B55259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58554" y="3396861"/>
            <a:ext cx="550506" cy="667194"/>
          </a:xfrm>
          <a:prstGeom prst="rect">
            <a:avLst/>
          </a:prstGeom>
        </p:spPr>
      </p:pic>
      <p:pic>
        <p:nvPicPr>
          <p:cNvPr id="22" name="Picture 21">
            <a:extLst>
              <a:ext uri="{FF2B5EF4-FFF2-40B4-BE49-F238E27FC236}">
                <a16:creationId xmlns:a16="http://schemas.microsoft.com/office/drawing/2014/main" id="{BC5F108B-4F62-4C6F-89D8-31E2994C9D3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144303" y="3396861"/>
            <a:ext cx="421698" cy="687074"/>
          </a:xfrm>
          <a:prstGeom prst="rect">
            <a:avLst/>
          </a:prstGeom>
        </p:spPr>
      </p:pic>
      <p:sp>
        <p:nvSpPr>
          <p:cNvPr id="2" name="Slide Number Placeholder 1">
            <a:extLst>
              <a:ext uri="{FF2B5EF4-FFF2-40B4-BE49-F238E27FC236}">
                <a16:creationId xmlns:a16="http://schemas.microsoft.com/office/drawing/2014/main" id="{B8EFEB27-F562-4D32-A3ED-710D15B102E0}"/>
              </a:ext>
            </a:extLst>
          </p:cNvPr>
          <p:cNvSpPr>
            <a:spLocks noGrp="1"/>
          </p:cNvSpPr>
          <p:nvPr>
            <p:ph type="sldNum" sz="quarter" idx="12"/>
          </p:nvPr>
        </p:nvSpPr>
        <p:spPr/>
        <p:txBody>
          <a:bodyPr/>
          <a:lstStyle/>
          <a:p>
            <a:fld id="{EE40A975-5419-43B3-B09D-50F8F6E78582}" type="slidenum">
              <a:rPr lang="en-US" smtClean="0"/>
              <a:t>1</a:t>
            </a:fld>
            <a:endParaRPr lang="en-US"/>
          </a:p>
        </p:txBody>
      </p:sp>
    </p:spTree>
    <p:extLst>
      <p:ext uri="{BB962C8B-B14F-4D97-AF65-F5344CB8AC3E}">
        <p14:creationId xmlns:p14="http://schemas.microsoft.com/office/powerpoint/2010/main" val="153047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7C7152-B57C-4109-9488-A7867425FF9F}"/>
              </a:ext>
            </a:extLst>
          </p:cNvPr>
          <p:cNvSpPr txBox="1"/>
          <p:nvPr/>
        </p:nvSpPr>
        <p:spPr>
          <a:xfrm>
            <a:off x="1922106" y="541176"/>
            <a:ext cx="8658808" cy="653142"/>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BA86CB05-A11D-4A99-A34C-7A9D27471F9A}"/>
              </a:ext>
            </a:extLst>
          </p:cNvPr>
          <p:cNvSpPr txBox="1"/>
          <p:nvPr/>
        </p:nvSpPr>
        <p:spPr>
          <a:xfrm>
            <a:off x="3475653" y="718457"/>
            <a:ext cx="5551714" cy="584775"/>
          </a:xfrm>
          <a:prstGeom prst="rect">
            <a:avLst/>
          </a:prstGeom>
          <a:noFill/>
        </p:spPr>
        <p:txBody>
          <a:bodyPr wrap="square" rtlCol="0">
            <a:spAutoFit/>
          </a:bodyPr>
          <a:lstStyle/>
          <a:p>
            <a:r>
              <a:rPr lang="en-US" sz="3200" u="sng" dirty="0"/>
              <a:t>CRITERIA FOR LOCK SELECTION</a:t>
            </a:r>
          </a:p>
        </p:txBody>
      </p:sp>
      <p:sp>
        <p:nvSpPr>
          <p:cNvPr id="4" name="TextBox 3">
            <a:extLst>
              <a:ext uri="{FF2B5EF4-FFF2-40B4-BE49-F238E27FC236}">
                <a16:creationId xmlns:a16="http://schemas.microsoft.com/office/drawing/2014/main" id="{EA778F3E-8CE9-4781-BBC2-5145950BD79B}"/>
              </a:ext>
            </a:extLst>
          </p:cNvPr>
          <p:cNvSpPr txBox="1"/>
          <p:nvPr/>
        </p:nvSpPr>
        <p:spPr>
          <a:xfrm>
            <a:off x="454404" y="1480513"/>
            <a:ext cx="11283192" cy="3539430"/>
          </a:xfrm>
          <a:prstGeom prst="rect">
            <a:avLst/>
          </a:prstGeom>
          <a:noFill/>
        </p:spPr>
        <p:txBody>
          <a:bodyPr wrap="square" rtlCol="0">
            <a:spAutoFit/>
          </a:bodyPr>
          <a:lstStyle/>
          <a:p>
            <a:r>
              <a:rPr lang="en-US" sz="1600" dirty="0"/>
              <a:t>In order to help determine what type lock should be purchased, here are a few of the many basic questions that need to be answered.</a:t>
            </a:r>
          </a:p>
          <a:p>
            <a:r>
              <a:rPr lang="en-US" dirty="0"/>
              <a:t>	</a:t>
            </a:r>
            <a:r>
              <a:rPr lang="en-US" sz="1400" dirty="0"/>
              <a:t>1.     What is the application?  Door, Drawer, Cabinet, Showcase, Glass Case, Locker, etc.</a:t>
            </a:r>
          </a:p>
          <a:p>
            <a:r>
              <a:rPr lang="en-US" sz="1400" dirty="0"/>
              <a:t>	2.     What is being protected? Nature of the asset or item being secured.</a:t>
            </a:r>
          </a:p>
          <a:p>
            <a:r>
              <a:rPr lang="en-US" sz="1400" dirty="0"/>
              <a:t>	3.     Level of security required?  Low,, Medium or High.</a:t>
            </a:r>
          </a:p>
          <a:p>
            <a:r>
              <a:rPr lang="en-US" sz="1400" dirty="0"/>
              <a:t>	4.     Is the lock used with other security components on the fixture or display?  Alarm systems, CCTV.</a:t>
            </a:r>
          </a:p>
          <a:p>
            <a:r>
              <a:rPr lang="en-US" sz="1400" dirty="0"/>
              <a:t>	5.     What is the construction of the fixture or component that requires the lock?  Design or Engineering Drawing available.</a:t>
            </a:r>
          </a:p>
          <a:p>
            <a:r>
              <a:rPr lang="en-US" sz="1400" dirty="0"/>
              <a:t>	6.     What material will be accepting the lock?  Wood, Metal. Solid Surface, Plastic, Glass, Composite or other.</a:t>
            </a:r>
          </a:p>
          <a:p>
            <a:r>
              <a:rPr lang="en-US" sz="1400" dirty="0"/>
              <a:t>	7.     Mechanical or Electronic lock preferred?  Basic lock security or security data information required.</a:t>
            </a:r>
          </a:p>
          <a:p>
            <a:r>
              <a:rPr lang="en-US" sz="1400" dirty="0"/>
              <a:t>	8.     Cost factor considerations?  Importance of cost versus security level required.</a:t>
            </a:r>
          </a:p>
          <a:p>
            <a:r>
              <a:rPr lang="en-US" sz="1400" dirty="0"/>
              <a:t>	9.     Are particular lock features required? Master key, Control key, Restricted key, Interchangeable core, etc.</a:t>
            </a:r>
          </a:p>
          <a:p>
            <a:r>
              <a:rPr lang="en-US" sz="1400" dirty="0"/>
              <a:t>	10.   What finish is required on the lock housing?  Satin chrome, Polished chrome, Polished brass, etc.</a:t>
            </a:r>
          </a:p>
          <a:p>
            <a:r>
              <a:rPr lang="en-US" sz="1400" dirty="0"/>
              <a:t>	11.   Aesthetic considerations or requirements?  Visible or hidden type lock.</a:t>
            </a:r>
          </a:p>
          <a:p>
            <a:r>
              <a:rPr lang="en-US" sz="1400" dirty="0"/>
              <a:t>	12.   Do you require key and coding control?  Key management system.</a:t>
            </a:r>
          </a:p>
          <a:p>
            <a:endParaRPr lang="en-US" dirty="0"/>
          </a:p>
          <a:p>
            <a:endParaRPr lang="en-US" dirty="0"/>
          </a:p>
        </p:txBody>
      </p:sp>
      <p:pic>
        <p:nvPicPr>
          <p:cNvPr id="6" name="Picture 5">
            <a:extLst>
              <a:ext uri="{FF2B5EF4-FFF2-40B4-BE49-F238E27FC236}">
                <a16:creationId xmlns:a16="http://schemas.microsoft.com/office/drawing/2014/main" id="{D9ABFEDF-1D62-4672-9E0F-EA1913830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8601" y="4980364"/>
            <a:ext cx="1043992" cy="1044900"/>
          </a:xfrm>
          <a:prstGeom prst="rect">
            <a:avLst/>
          </a:prstGeom>
        </p:spPr>
      </p:pic>
      <p:pic>
        <p:nvPicPr>
          <p:cNvPr id="7" name="Picture 6">
            <a:extLst>
              <a:ext uri="{FF2B5EF4-FFF2-40B4-BE49-F238E27FC236}">
                <a16:creationId xmlns:a16="http://schemas.microsoft.com/office/drawing/2014/main" id="{60D6AD79-B232-44E7-B873-41DC733369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pic>
        <p:nvPicPr>
          <p:cNvPr id="8" name="Picture 7">
            <a:extLst>
              <a:ext uri="{FF2B5EF4-FFF2-40B4-BE49-F238E27FC236}">
                <a16:creationId xmlns:a16="http://schemas.microsoft.com/office/drawing/2014/main" id="{F76B5885-B33D-4475-9117-EC99F184E2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8881" y="4911821"/>
            <a:ext cx="2027594" cy="1183659"/>
          </a:xfrm>
          <a:prstGeom prst="rect">
            <a:avLst/>
          </a:prstGeom>
        </p:spPr>
      </p:pic>
      <p:pic>
        <p:nvPicPr>
          <p:cNvPr id="12" name="Picture 11">
            <a:extLst>
              <a:ext uri="{FF2B5EF4-FFF2-40B4-BE49-F238E27FC236}">
                <a16:creationId xmlns:a16="http://schemas.microsoft.com/office/drawing/2014/main" id="{1C98DABC-6A9E-4B0A-A5DD-81AF1154A9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2763" y="4910148"/>
            <a:ext cx="1778000" cy="1185332"/>
          </a:xfrm>
          <a:prstGeom prst="rect">
            <a:avLst/>
          </a:prstGeom>
        </p:spPr>
      </p:pic>
      <p:sp>
        <p:nvSpPr>
          <p:cNvPr id="5" name="TextBox 4">
            <a:extLst>
              <a:ext uri="{FF2B5EF4-FFF2-40B4-BE49-F238E27FC236}">
                <a16:creationId xmlns:a16="http://schemas.microsoft.com/office/drawing/2014/main" id="{F312347D-0D65-4EFA-9DF3-C1CBD16170D7}"/>
              </a:ext>
            </a:extLst>
          </p:cNvPr>
          <p:cNvSpPr txBox="1"/>
          <p:nvPr/>
        </p:nvSpPr>
        <p:spPr>
          <a:xfrm>
            <a:off x="1839586" y="4433906"/>
            <a:ext cx="9026554" cy="380093"/>
          </a:xfrm>
          <a:prstGeom prst="rect">
            <a:avLst/>
          </a:prstGeom>
          <a:noFill/>
        </p:spPr>
        <p:txBody>
          <a:bodyPr wrap="square" rtlCol="0">
            <a:spAutoFit/>
          </a:bodyPr>
          <a:lstStyle/>
          <a:p>
            <a:r>
              <a:rPr lang="en-US" i="1" dirty="0">
                <a:solidFill>
                  <a:srgbClr val="FF0000"/>
                </a:solidFill>
              </a:rPr>
              <a:t>CONFUSED BY TERMINOLOGY?   DON’T WORRY, SEE THE GLOSSARY ON PAGE 7</a:t>
            </a:r>
          </a:p>
        </p:txBody>
      </p:sp>
      <p:sp>
        <p:nvSpPr>
          <p:cNvPr id="9" name="Slide Number Placeholder 8">
            <a:extLst>
              <a:ext uri="{FF2B5EF4-FFF2-40B4-BE49-F238E27FC236}">
                <a16:creationId xmlns:a16="http://schemas.microsoft.com/office/drawing/2014/main" id="{9AFE2AD8-A454-4E6D-9DBC-3FDC21E96AC5}"/>
              </a:ext>
            </a:extLst>
          </p:cNvPr>
          <p:cNvSpPr>
            <a:spLocks noGrp="1"/>
          </p:cNvSpPr>
          <p:nvPr>
            <p:ph type="sldNum" sz="quarter" idx="12"/>
          </p:nvPr>
        </p:nvSpPr>
        <p:spPr/>
        <p:txBody>
          <a:bodyPr/>
          <a:lstStyle/>
          <a:p>
            <a:fld id="{EE40A975-5419-43B3-B09D-50F8F6E78582}" type="slidenum">
              <a:rPr lang="en-US" smtClean="0"/>
              <a:t>2</a:t>
            </a:fld>
            <a:endParaRPr lang="en-US"/>
          </a:p>
        </p:txBody>
      </p:sp>
    </p:spTree>
    <p:extLst>
      <p:ext uri="{BB962C8B-B14F-4D97-AF65-F5344CB8AC3E}">
        <p14:creationId xmlns:p14="http://schemas.microsoft.com/office/powerpoint/2010/main" val="313892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CA59CD-4BCD-4C59-9560-B7C66E25EB88}"/>
              </a:ext>
            </a:extLst>
          </p:cNvPr>
          <p:cNvSpPr txBox="1"/>
          <p:nvPr/>
        </p:nvSpPr>
        <p:spPr>
          <a:xfrm>
            <a:off x="4967680" y="822121"/>
            <a:ext cx="2256639" cy="523220"/>
          </a:xfrm>
          <a:prstGeom prst="rect">
            <a:avLst/>
          </a:prstGeom>
          <a:noFill/>
        </p:spPr>
        <p:txBody>
          <a:bodyPr wrap="square" rtlCol="0">
            <a:spAutoFit/>
          </a:bodyPr>
          <a:lstStyle/>
          <a:p>
            <a:r>
              <a:rPr lang="en-US" sz="2800" u="sng" dirty="0"/>
              <a:t>NOW WHAT?</a:t>
            </a:r>
          </a:p>
        </p:txBody>
      </p:sp>
      <p:sp>
        <p:nvSpPr>
          <p:cNvPr id="4" name="TextBox 3">
            <a:extLst>
              <a:ext uri="{FF2B5EF4-FFF2-40B4-BE49-F238E27FC236}">
                <a16:creationId xmlns:a16="http://schemas.microsoft.com/office/drawing/2014/main" id="{D432B1D7-BF83-45F4-8F36-EAB7C2472032}"/>
              </a:ext>
            </a:extLst>
          </p:cNvPr>
          <p:cNvSpPr txBox="1"/>
          <p:nvPr/>
        </p:nvSpPr>
        <p:spPr>
          <a:xfrm>
            <a:off x="914400" y="1493240"/>
            <a:ext cx="10435905" cy="1169551"/>
          </a:xfrm>
          <a:prstGeom prst="rect">
            <a:avLst/>
          </a:prstGeom>
          <a:noFill/>
        </p:spPr>
        <p:txBody>
          <a:bodyPr wrap="square" rtlCol="0">
            <a:spAutoFit/>
          </a:bodyPr>
          <a:lstStyle/>
          <a:p>
            <a:r>
              <a:rPr lang="en-US" sz="1400" dirty="0"/>
              <a:t>Once the basic questions have been answered (most of them anyway), it is time to get specific.  </a:t>
            </a:r>
          </a:p>
          <a:p>
            <a:r>
              <a:rPr lang="en-US" sz="1400" dirty="0"/>
              <a:t>The best way to do that is by example </a:t>
            </a:r>
            <a:r>
              <a:rPr lang="en-US" sz="1400" b="1" i="1" u="sng" dirty="0"/>
              <a:t>but </a:t>
            </a:r>
            <a:r>
              <a:rPr lang="en-US" sz="1400" dirty="0"/>
              <a:t>understand that there is no “ one size fits all.”</a:t>
            </a:r>
          </a:p>
          <a:p>
            <a:r>
              <a:rPr lang="en-US" sz="1400" dirty="0"/>
              <a:t>Each project or program requires evaluation and consideration.</a:t>
            </a:r>
          </a:p>
          <a:p>
            <a:endParaRPr lang="en-US" sz="1400" dirty="0"/>
          </a:p>
          <a:p>
            <a:endParaRPr lang="en-US" sz="1400" b="1" u="sng" dirty="0"/>
          </a:p>
        </p:txBody>
      </p:sp>
      <p:pic>
        <p:nvPicPr>
          <p:cNvPr id="6" name="Picture 5">
            <a:extLst>
              <a:ext uri="{FF2B5EF4-FFF2-40B4-BE49-F238E27FC236}">
                <a16:creationId xmlns:a16="http://schemas.microsoft.com/office/drawing/2014/main" id="{614A85DA-0379-4F11-9E6F-9DD599EF14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337" y="2380961"/>
            <a:ext cx="4229100" cy="4332298"/>
          </a:xfrm>
          <a:prstGeom prst="rect">
            <a:avLst/>
          </a:prstGeom>
        </p:spPr>
      </p:pic>
      <p:sp>
        <p:nvSpPr>
          <p:cNvPr id="8" name="TextBox 7">
            <a:extLst>
              <a:ext uri="{FF2B5EF4-FFF2-40B4-BE49-F238E27FC236}">
                <a16:creationId xmlns:a16="http://schemas.microsoft.com/office/drawing/2014/main" id="{A71AFBF3-0C28-4A22-AB96-F53F340E85B8}"/>
              </a:ext>
            </a:extLst>
          </p:cNvPr>
          <p:cNvSpPr txBox="1"/>
          <p:nvPr/>
        </p:nvSpPr>
        <p:spPr>
          <a:xfrm>
            <a:off x="990601" y="2504760"/>
            <a:ext cx="2352675" cy="646331"/>
          </a:xfrm>
          <a:prstGeom prst="rect">
            <a:avLst/>
          </a:prstGeom>
          <a:noFill/>
        </p:spPr>
        <p:txBody>
          <a:bodyPr wrap="square" rtlCol="0">
            <a:spAutoFit/>
          </a:bodyPr>
          <a:lstStyle/>
          <a:p>
            <a:r>
              <a:rPr lang="en-US" b="1" u="sng" dirty="0"/>
              <a:t>6’ Jewelry Showcase</a:t>
            </a:r>
          </a:p>
          <a:p>
            <a:endParaRPr lang="en-US" dirty="0"/>
          </a:p>
        </p:txBody>
      </p:sp>
      <p:sp>
        <p:nvSpPr>
          <p:cNvPr id="9" name="TextBox 8">
            <a:extLst>
              <a:ext uri="{FF2B5EF4-FFF2-40B4-BE49-F238E27FC236}">
                <a16:creationId xmlns:a16="http://schemas.microsoft.com/office/drawing/2014/main" id="{340847D8-E0C8-4C30-BE08-1B671FA5AE22}"/>
              </a:ext>
            </a:extLst>
          </p:cNvPr>
          <p:cNvSpPr txBox="1"/>
          <p:nvPr/>
        </p:nvSpPr>
        <p:spPr>
          <a:xfrm>
            <a:off x="5586413" y="2380961"/>
            <a:ext cx="5010150" cy="1384995"/>
          </a:xfrm>
          <a:prstGeom prst="rect">
            <a:avLst/>
          </a:prstGeom>
          <a:noFill/>
        </p:spPr>
        <p:txBody>
          <a:bodyPr wrap="square" rtlCol="0">
            <a:spAutoFit/>
          </a:bodyPr>
          <a:lstStyle/>
          <a:p>
            <a:r>
              <a:rPr lang="en-US" sz="1400" dirty="0"/>
              <a:t>Stainless Steel Frame</a:t>
            </a:r>
          </a:p>
          <a:p>
            <a:r>
              <a:rPr lang="en-US" sz="1400" dirty="0"/>
              <a:t>Sliding Mirrored Doors (2)</a:t>
            </a:r>
          </a:p>
          <a:p>
            <a:r>
              <a:rPr lang="en-US" sz="1400" dirty="0"/>
              <a:t>Case Pad</a:t>
            </a:r>
          </a:p>
          <a:p>
            <a:r>
              <a:rPr lang="en-US" sz="1400" dirty="0"/>
              <a:t>Laminate Casework</a:t>
            </a:r>
          </a:p>
          <a:p>
            <a:r>
              <a:rPr lang="en-US" sz="1400" dirty="0"/>
              <a:t>Black Kick Base </a:t>
            </a:r>
          </a:p>
          <a:p>
            <a:r>
              <a:rPr lang="en-US" sz="1400" dirty="0"/>
              <a:t>(6) Storage Pull Out Drawers (Rear)</a:t>
            </a:r>
          </a:p>
        </p:txBody>
      </p:sp>
      <p:sp>
        <p:nvSpPr>
          <p:cNvPr id="10" name="Rectangle 9">
            <a:extLst>
              <a:ext uri="{FF2B5EF4-FFF2-40B4-BE49-F238E27FC236}">
                <a16:creationId xmlns:a16="http://schemas.microsoft.com/office/drawing/2014/main" id="{C715E9B8-BA10-4378-8E89-9FD45CB52193}"/>
              </a:ext>
            </a:extLst>
          </p:cNvPr>
          <p:cNvSpPr/>
          <p:nvPr/>
        </p:nvSpPr>
        <p:spPr>
          <a:xfrm>
            <a:off x="8524875" y="2255635"/>
            <a:ext cx="2676524" cy="14516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27459-2591-4570-B4C0-0B4FDD977B8F}"/>
              </a:ext>
            </a:extLst>
          </p:cNvPr>
          <p:cNvSpPr/>
          <p:nvPr/>
        </p:nvSpPr>
        <p:spPr>
          <a:xfrm>
            <a:off x="8775540" y="3689558"/>
            <a:ext cx="2324100" cy="81855"/>
          </a:xfrm>
          <a:prstGeom prst="rect">
            <a:avLst/>
          </a:prstGeom>
          <a:solidFill>
            <a:schemeClr val="tx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ADD79F-EC60-4085-B140-BDB2144B7647}"/>
              </a:ext>
            </a:extLst>
          </p:cNvPr>
          <p:cNvSpPr/>
          <p:nvPr/>
        </p:nvSpPr>
        <p:spPr>
          <a:xfrm>
            <a:off x="8658225" y="2396429"/>
            <a:ext cx="2409825" cy="1184972"/>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D29046B8-EDCE-4BB3-AAF3-0BE2E4B2B4BF}"/>
              </a:ext>
            </a:extLst>
          </p:cNvPr>
          <p:cNvCxnSpPr>
            <a:cxnSpLocks/>
          </p:cNvCxnSpPr>
          <p:nvPr/>
        </p:nvCxnSpPr>
        <p:spPr>
          <a:xfrm>
            <a:off x="8524875" y="2247901"/>
            <a:ext cx="0" cy="1451669"/>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2E75705-D438-4536-A077-189A00142A28}"/>
              </a:ext>
            </a:extLst>
          </p:cNvPr>
          <p:cNvCxnSpPr>
            <a:cxnSpLocks/>
          </p:cNvCxnSpPr>
          <p:nvPr/>
        </p:nvCxnSpPr>
        <p:spPr>
          <a:xfrm>
            <a:off x="11229975" y="2255635"/>
            <a:ext cx="0" cy="145167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6393B1C-9E2B-4299-9B4F-2D6CD2A06E2D}"/>
              </a:ext>
            </a:extLst>
          </p:cNvPr>
          <p:cNvSpPr/>
          <p:nvPr/>
        </p:nvSpPr>
        <p:spPr>
          <a:xfrm>
            <a:off x="9820275" y="2396429"/>
            <a:ext cx="82231" cy="1184971"/>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074BBED-2666-4741-AA1A-F82AEDB7B8DF}"/>
              </a:ext>
            </a:extLst>
          </p:cNvPr>
          <p:cNvSpPr/>
          <p:nvPr/>
        </p:nvSpPr>
        <p:spPr>
          <a:xfrm>
            <a:off x="8734426" y="2504735"/>
            <a:ext cx="1013144" cy="294484"/>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2EFD3E5-9886-4709-B7CB-EBE232C6B32D}"/>
              </a:ext>
            </a:extLst>
          </p:cNvPr>
          <p:cNvSpPr/>
          <p:nvPr/>
        </p:nvSpPr>
        <p:spPr>
          <a:xfrm>
            <a:off x="8734426" y="2856607"/>
            <a:ext cx="1013144" cy="294484"/>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86D62AE-93FC-496B-A769-A24723890CDA}"/>
              </a:ext>
            </a:extLst>
          </p:cNvPr>
          <p:cNvSpPr/>
          <p:nvPr/>
        </p:nvSpPr>
        <p:spPr>
          <a:xfrm>
            <a:off x="8743950" y="3215875"/>
            <a:ext cx="1013144" cy="294484"/>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E962981-A3F7-4401-9B7D-8C02FB6FC69F}"/>
              </a:ext>
            </a:extLst>
          </p:cNvPr>
          <p:cNvSpPr/>
          <p:nvPr/>
        </p:nvSpPr>
        <p:spPr>
          <a:xfrm>
            <a:off x="9988230" y="3224266"/>
            <a:ext cx="1013144" cy="294484"/>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4242DC6-2197-4CAF-B205-8C8DCF7499BA}"/>
              </a:ext>
            </a:extLst>
          </p:cNvPr>
          <p:cNvSpPr/>
          <p:nvPr/>
        </p:nvSpPr>
        <p:spPr>
          <a:xfrm>
            <a:off x="9978706" y="2883422"/>
            <a:ext cx="1013144" cy="294484"/>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0703E10-FCF6-4B46-BBB5-AE853B312667}"/>
              </a:ext>
            </a:extLst>
          </p:cNvPr>
          <p:cNvSpPr/>
          <p:nvPr/>
        </p:nvSpPr>
        <p:spPr>
          <a:xfrm>
            <a:off x="9988230" y="2496465"/>
            <a:ext cx="1013144" cy="294484"/>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1C102978-869E-4412-A86E-49989ECC8C7F}"/>
              </a:ext>
            </a:extLst>
          </p:cNvPr>
          <p:cNvSpPr/>
          <p:nvPr/>
        </p:nvSpPr>
        <p:spPr>
          <a:xfrm>
            <a:off x="9196388" y="2602779"/>
            <a:ext cx="85725" cy="81855"/>
          </a:xfrm>
          <a:prstGeom prst="ellips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4B4CF0D-BF59-4C96-9942-C105CCE2151B}"/>
              </a:ext>
            </a:extLst>
          </p:cNvPr>
          <p:cNvSpPr/>
          <p:nvPr/>
        </p:nvSpPr>
        <p:spPr>
          <a:xfrm>
            <a:off x="9186864" y="2983095"/>
            <a:ext cx="85725" cy="81855"/>
          </a:xfrm>
          <a:prstGeom prst="ellips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1B0802C5-64BC-42A2-A4D5-4BB474C14DA5}"/>
              </a:ext>
            </a:extLst>
          </p:cNvPr>
          <p:cNvSpPr/>
          <p:nvPr/>
        </p:nvSpPr>
        <p:spPr>
          <a:xfrm>
            <a:off x="9196388" y="3325318"/>
            <a:ext cx="85725" cy="81855"/>
          </a:xfrm>
          <a:prstGeom prst="ellips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7F094AA-840B-4B0B-9689-1932E416118B}"/>
              </a:ext>
            </a:extLst>
          </p:cNvPr>
          <p:cNvSpPr/>
          <p:nvPr/>
        </p:nvSpPr>
        <p:spPr>
          <a:xfrm>
            <a:off x="10444163" y="2562233"/>
            <a:ext cx="85725" cy="81855"/>
          </a:xfrm>
          <a:prstGeom prst="ellips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68FB5C1-D945-427A-B30D-F1920AD20CF6}"/>
              </a:ext>
            </a:extLst>
          </p:cNvPr>
          <p:cNvSpPr/>
          <p:nvPr/>
        </p:nvSpPr>
        <p:spPr>
          <a:xfrm>
            <a:off x="10434638" y="3325318"/>
            <a:ext cx="85725" cy="81855"/>
          </a:xfrm>
          <a:prstGeom prst="ellips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1000A2A9-D074-4A9C-8CBC-CF10C460EB78}"/>
              </a:ext>
            </a:extLst>
          </p:cNvPr>
          <p:cNvSpPr/>
          <p:nvPr/>
        </p:nvSpPr>
        <p:spPr>
          <a:xfrm>
            <a:off x="10434639" y="2962921"/>
            <a:ext cx="85725" cy="81855"/>
          </a:xfrm>
          <a:prstGeom prst="ellipse">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14E610B-5A4F-4B5B-AC8B-8D1414AB731B}"/>
              </a:ext>
            </a:extLst>
          </p:cNvPr>
          <p:cNvSpPr/>
          <p:nvPr/>
        </p:nvSpPr>
        <p:spPr>
          <a:xfrm>
            <a:off x="8515357" y="1694160"/>
            <a:ext cx="2714617" cy="553741"/>
          </a:xfrm>
          <a:prstGeom prst="rect">
            <a:avLst/>
          </a:prstGeom>
          <a:solidFill>
            <a:schemeClr val="bg1"/>
          </a:solidFill>
          <a:ln w="571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615B1F6E-FC0F-40B0-B983-729E65478396}"/>
              </a:ext>
            </a:extLst>
          </p:cNvPr>
          <p:cNvCxnSpPr>
            <a:stCxn id="40" idx="0"/>
            <a:endCxn id="40" idx="2"/>
          </p:cNvCxnSpPr>
          <p:nvPr/>
        </p:nvCxnSpPr>
        <p:spPr>
          <a:xfrm>
            <a:off x="9872666" y="1694160"/>
            <a:ext cx="0" cy="55374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DA707DF6-B84A-4175-8960-832B040FEB54}"/>
              </a:ext>
            </a:extLst>
          </p:cNvPr>
          <p:cNvSpPr/>
          <p:nvPr/>
        </p:nvSpPr>
        <p:spPr>
          <a:xfrm>
            <a:off x="9958544" y="2067501"/>
            <a:ext cx="128588" cy="136576"/>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5B84DDD-464E-4F79-844F-D1E7015FF2A8}"/>
              </a:ext>
            </a:extLst>
          </p:cNvPr>
          <p:cNvSpPr txBox="1"/>
          <p:nvPr/>
        </p:nvSpPr>
        <p:spPr>
          <a:xfrm>
            <a:off x="5643564" y="4197866"/>
            <a:ext cx="2628900" cy="738664"/>
          </a:xfrm>
          <a:prstGeom prst="rect">
            <a:avLst/>
          </a:prstGeom>
          <a:noFill/>
        </p:spPr>
        <p:txBody>
          <a:bodyPr wrap="square" rtlCol="0">
            <a:spAutoFit/>
          </a:bodyPr>
          <a:lstStyle/>
          <a:p>
            <a:r>
              <a:rPr lang="en-US" sz="1400" dirty="0"/>
              <a:t>Locks required-</a:t>
            </a:r>
          </a:p>
          <a:p>
            <a:pPr marL="342900" indent="-342900">
              <a:buAutoNum type="arabicParenBoth"/>
            </a:pPr>
            <a:r>
              <a:rPr lang="en-US" sz="1400" dirty="0"/>
              <a:t>Plunger Lock</a:t>
            </a:r>
          </a:p>
          <a:p>
            <a:r>
              <a:rPr lang="en-US" sz="1400" dirty="0"/>
              <a:t>(6)    Drawer Locks</a:t>
            </a:r>
          </a:p>
        </p:txBody>
      </p:sp>
      <p:sp>
        <p:nvSpPr>
          <p:cNvPr id="48" name="TextBox 47">
            <a:extLst>
              <a:ext uri="{FF2B5EF4-FFF2-40B4-BE49-F238E27FC236}">
                <a16:creationId xmlns:a16="http://schemas.microsoft.com/office/drawing/2014/main" id="{81BDF32D-1875-40B1-9DA3-06CE01676B93}"/>
              </a:ext>
            </a:extLst>
          </p:cNvPr>
          <p:cNvSpPr txBox="1"/>
          <p:nvPr/>
        </p:nvSpPr>
        <p:spPr>
          <a:xfrm>
            <a:off x="8524875" y="1047650"/>
            <a:ext cx="2676524" cy="307777"/>
          </a:xfrm>
          <a:prstGeom prst="rect">
            <a:avLst/>
          </a:prstGeom>
          <a:noFill/>
          <a:ln>
            <a:solidFill>
              <a:schemeClr val="bg1"/>
            </a:solidFill>
          </a:ln>
        </p:spPr>
        <p:txBody>
          <a:bodyPr wrap="square" rtlCol="0">
            <a:spAutoFit/>
          </a:bodyPr>
          <a:lstStyle/>
          <a:p>
            <a:r>
              <a:rPr lang="en-US" sz="1400" dirty="0"/>
              <a:t>Plunger Lock</a:t>
            </a:r>
          </a:p>
        </p:txBody>
      </p:sp>
      <p:cxnSp>
        <p:nvCxnSpPr>
          <p:cNvPr id="50" name="Straight Connector 49">
            <a:extLst>
              <a:ext uri="{FF2B5EF4-FFF2-40B4-BE49-F238E27FC236}">
                <a16:creationId xmlns:a16="http://schemas.microsoft.com/office/drawing/2014/main" id="{D804B6EE-1113-4ED5-809F-24BACFCA335E}"/>
              </a:ext>
            </a:extLst>
          </p:cNvPr>
          <p:cNvCxnSpPr/>
          <p:nvPr/>
        </p:nvCxnSpPr>
        <p:spPr>
          <a:xfrm>
            <a:off x="9629775" y="1257300"/>
            <a:ext cx="190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D964E0C-B6AA-49C4-8C4D-7BB6EF6F680E}"/>
              </a:ext>
            </a:extLst>
          </p:cNvPr>
          <p:cNvCxnSpPr/>
          <p:nvPr/>
        </p:nvCxnSpPr>
        <p:spPr>
          <a:xfrm>
            <a:off x="9820275" y="1247775"/>
            <a:ext cx="167955" cy="819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59113B3-955E-4F7B-8D15-6F8BB0FF0D66}"/>
              </a:ext>
            </a:extLst>
          </p:cNvPr>
          <p:cNvCxnSpPr/>
          <p:nvPr/>
        </p:nvCxnSpPr>
        <p:spPr>
          <a:xfrm>
            <a:off x="9747570" y="4199273"/>
            <a:ext cx="154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FAA8B53-D70F-4270-AF58-6EF7E959856A}"/>
              </a:ext>
            </a:extLst>
          </p:cNvPr>
          <p:cNvCxnSpPr>
            <a:endCxn id="36" idx="3"/>
          </p:cNvCxnSpPr>
          <p:nvPr/>
        </p:nvCxnSpPr>
        <p:spPr>
          <a:xfrm flipV="1">
            <a:off x="9872666" y="2632101"/>
            <a:ext cx="584051" cy="156717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2B9E85B-6B0D-4DBB-8E05-B35C75181F30}"/>
              </a:ext>
            </a:extLst>
          </p:cNvPr>
          <p:cNvCxnSpPr>
            <a:cxnSpLocks/>
          </p:cNvCxnSpPr>
          <p:nvPr/>
        </p:nvCxnSpPr>
        <p:spPr>
          <a:xfrm flipH="1">
            <a:off x="9872665" y="3768394"/>
            <a:ext cx="141129" cy="4308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C26CFEF-DDA6-48CD-9F09-D250FB7FAD19}"/>
              </a:ext>
            </a:extLst>
          </p:cNvPr>
          <p:cNvCxnSpPr>
            <a:cxnSpLocks/>
          </p:cNvCxnSpPr>
          <p:nvPr/>
        </p:nvCxnSpPr>
        <p:spPr>
          <a:xfrm flipV="1">
            <a:off x="10087132" y="3064950"/>
            <a:ext cx="347506" cy="64177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84A05DA-8065-4B73-9AC2-B318278ECE82}"/>
              </a:ext>
            </a:extLst>
          </p:cNvPr>
          <p:cNvCxnSpPr>
            <a:cxnSpLocks/>
          </p:cNvCxnSpPr>
          <p:nvPr/>
        </p:nvCxnSpPr>
        <p:spPr>
          <a:xfrm flipV="1">
            <a:off x="10061394" y="3413578"/>
            <a:ext cx="347683" cy="34358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E5E89E7-0EFD-4DF7-A3AB-2189BB158BB3}"/>
              </a:ext>
            </a:extLst>
          </p:cNvPr>
          <p:cNvCxnSpPr>
            <a:endCxn id="32" idx="6"/>
          </p:cNvCxnSpPr>
          <p:nvPr/>
        </p:nvCxnSpPr>
        <p:spPr>
          <a:xfrm flipH="1" flipV="1">
            <a:off x="9282113" y="2643707"/>
            <a:ext cx="779281" cy="108677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D6756EAA-41D5-404B-B54A-3218F813A769}"/>
              </a:ext>
            </a:extLst>
          </p:cNvPr>
          <p:cNvCxnSpPr>
            <a:cxnSpLocks/>
          </p:cNvCxnSpPr>
          <p:nvPr/>
        </p:nvCxnSpPr>
        <p:spPr>
          <a:xfrm flipH="1" flipV="1">
            <a:off x="9202884" y="3026621"/>
            <a:ext cx="850113" cy="69557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5F557959-5498-4A73-9ACA-9A3DFECD3AAB}"/>
              </a:ext>
            </a:extLst>
          </p:cNvPr>
          <p:cNvCxnSpPr>
            <a:endCxn id="35" idx="5"/>
          </p:cNvCxnSpPr>
          <p:nvPr/>
        </p:nvCxnSpPr>
        <p:spPr>
          <a:xfrm flipH="1" flipV="1">
            <a:off x="9269559" y="3395186"/>
            <a:ext cx="791834" cy="37622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F0470E25-912E-4AA8-8CFA-8398F31D92F8}"/>
              </a:ext>
            </a:extLst>
          </p:cNvPr>
          <p:cNvSpPr txBox="1"/>
          <p:nvPr/>
        </p:nvSpPr>
        <p:spPr>
          <a:xfrm>
            <a:off x="8532684" y="4044944"/>
            <a:ext cx="1228717" cy="307777"/>
          </a:xfrm>
          <a:prstGeom prst="rect">
            <a:avLst/>
          </a:prstGeom>
          <a:noFill/>
          <a:ln>
            <a:solidFill>
              <a:schemeClr val="bg1"/>
            </a:solidFill>
          </a:ln>
        </p:spPr>
        <p:txBody>
          <a:bodyPr wrap="square" rtlCol="0">
            <a:spAutoFit/>
          </a:bodyPr>
          <a:lstStyle/>
          <a:p>
            <a:r>
              <a:rPr lang="en-US" sz="1400" dirty="0"/>
              <a:t>Drawer Locks</a:t>
            </a:r>
          </a:p>
        </p:txBody>
      </p:sp>
      <p:sp>
        <p:nvSpPr>
          <p:cNvPr id="85" name="TextBox 84">
            <a:extLst>
              <a:ext uri="{FF2B5EF4-FFF2-40B4-BE49-F238E27FC236}">
                <a16:creationId xmlns:a16="http://schemas.microsoft.com/office/drawing/2014/main" id="{73D95F17-4492-43D3-A375-5904EAF483A0}"/>
              </a:ext>
            </a:extLst>
          </p:cNvPr>
          <p:cNvSpPr txBox="1"/>
          <p:nvPr/>
        </p:nvSpPr>
        <p:spPr>
          <a:xfrm>
            <a:off x="5614991" y="5268039"/>
            <a:ext cx="5614983" cy="954107"/>
          </a:xfrm>
          <a:prstGeom prst="rect">
            <a:avLst/>
          </a:prstGeom>
          <a:noFill/>
        </p:spPr>
        <p:txBody>
          <a:bodyPr wrap="square" rtlCol="0">
            <a:spAutoFit/>
          </a:bodyPr>
          <a:lstStyle/>
          <a:p>
            <a:r>
              <a:rPr lang="en-US" sz="1400" dirty="0"/>
              <a:t>O.K.- now that we have decided that we need these two lock types, are we finished?  </a:t>
            </a:r>
            <a:r>
              <a:rPr lang="en-US" sz="1400" b="1" dirty="0"/>
              <a:t>NO! </a:t>
            </a:r>
            <a:r>
              <a:rPr lang="en-US" sz="1400" dirty="0"/>
              <a:t> Not so fast, go to the next step.</a:t>
            </a:r>
            <a:endParaRPr lang="en-US" sz="1400" b="1" dirty="0"/>
          </a:p>
          <a:p>
            <a:endParaRPr lang="en-US" sz="1400" b="1" dirty="0"/>
          </a:p>
          <a:p>
            <a:endParaRPr lang="en-US" sz="1400" b="1" dirty="0"/>
          </a:p>
        </p:txBody>
      </p:sp>
      <p:pic>
        <p:nvPicPr>
          <p:cNvPr id="88" name="Picture 87">
            <a:extLst>
              <a:ext uri="{FF2B5EF4-FFF2-40B4-BE49-F238E27FC236}">
                <a16:creationId xmlns:a16="http://schemas.microsoft.com/office/drawing/2014/main" id="{FDCD1494-DF3C-4742-A8F0-9949D59C82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sp>
        <p:nvSpPr>
          <p:cNvPr id="89" name="TextBox 88">
            <a:extLst>
              <a:ext uri="{FF2B5EF4-FFF2-40B4-BE49-F238E27FC236}">
                <a16:creationId xmlns:a16="http://schemas.microsoft.com/office/drawing/2014/main" id="{74EFD16A-B8BD-4D8A-B76B-BA5B8F92E1A9}"/>
              </a:ext>
            </a:extLst>
          </p:cNvPr>
          <p:cNvSpPr txBox="1"/>
          <p:nvPr/>
        </p:nvSpPr>
        <p:spPr>
          <a:xfrm>
            <a:off x="5643564" y="4895576"/>
            <a:ext cx="5586410" cy="307777"/>
          </a:xfrm>
          <a:prstGeom prst="rect">
            <a:avLst/>
          </a:prstGeom>
          <a:noFill/>
        </p:spPr>
        <p:txBody>
          <a:bodyPr wrap="square" rtlCol="0">
            <a:spAutoFit/>
          </a:bodyPr>
          <a:lstStyle/>
          <a:p>
            <a:r>
              <a:rPr lang="en-US" sz="1400" b="1" i="1" dirty="0"/>
              <a:t>We selected the lock types by “application”; drawers and sliding doors.</a:t>
            </a:r>
          </a:p>
        </p:txBody>
      </p:sp>
      <p:sp>
        <p:nvSpPr>
          <p:cNvPr id="90" name="TextBox 89">
            <a:extLst>
              <a:ext uri="{FF2B5EF4-FFF2-40B4-BE49-F238E27FC236}">
                <a16:creationId xmlns:a16="http://schemas.microsoft.com/office/drawing/2014/main" id="{8043281C-CCC7-44D0-9141-4416E9C51FEE}"/>
              </a:ext>
            </a:extLst>
          </p:cNvPr>
          <p:cNvSpPr txBox="1"/>
          <p:nvPr/>
        </p:nvSpPr>
        <p:spPr>
          <a:xfrm>
            <a:off x="5562599" y="2159243"/>
            <a:ext cx="771525" cy="338554"/>
          </a:xfrm>
          <a:prstGeom prst="rect">
            <a:avLst/>
          </a:prstGeom>
          <a:noFill/>
        </p:spPr>
        <p:txBody>
          <a:bodyPr wrap="square" rtlCol="0">
            <a:spAutoFit/>
          </a:bodyPr>
          <a:lstStyle/>
          <a:p>
            <a:r>
              <a:rPr lang="en-US" sz="1600" b="1" dirty="0">
                <a:highlight>
                  <a:srgbClr val="FFFF00"/>
                </a:highlight>
              </a:rPr>
              <a:t>FACTS</a:t>
            </a:r>
          </a:p>
        </p:txBody>
      </p:sp>
      <p:sp>
        <p:nvSpPr>
          <p:cNvPr id="91" name="TextBox 90">
            <a:extLst>
              <a:ext uri="{FF2B5EF4-FFF2-40B4-BE49-F238E27FC236}">
                <a16:creationId xmlns:a16="http://schemas.microsoft.com/office/drawing/2014/main" id="{942E4C51-67FA-4747-B75F-082E9EAFAAD7}"/>
              </a:ext>
            </a:extLst>
          </p:cNvPr>
          <p:cNvSpPr txBox="1"/>
          <p:nvPr/>
        </p:nvSpPr>
        <p:spPr>
          <a:xfrm>
            <a:off x="5643563" y="3928188"/>
            <a:ext cx="790575" cy="338554"/>
          </a:xfrm>
          <a:prstGeom prst="rect">
            <a:avLst/>
          </a:prstGeom>
          <a:noFill/>
        </p:spPr>
        <p:txBody>
          <a:bodyPr wrap="square" rtlCol="0">
            <a:spAutoFit/>
          </a:bodyPr>
          <a:lstStyle/>
          <a:p>
            <a:r>
              <a:rPr lang="en-US" sz="1600" b="1" dirty="0">
                <a:highlight>
                  <a:srgbClr val="FFFF00"/>
                </a:highlight>
              </a:rPr>
              <a:t>LEARN</a:t>
            </a:r>
          </a:p>
        </p:txBody>
      </p:sp>
      <p:sp>
        <p:nvSpPr>
          <p:cNvPr id="2" name="Slide Number Placeholder 1">
            <a:extLst>
              <a:ext uri="{FF2B5EF4-FFF2-40B4-BE49-F238E27FC236}">
                <a16:creationId xmlns:a16="http://schemas.microsoft.com/office/drawing/2014/main" id="{257DFB36-2504-4E6A-815F-FF84C401B272}"/>
              </a:ext>
            </a:extLst>
          </p:cNvPr>
          <p:cNvSpPr>
            <a:spLocks noGrp="1"/>
          </p:cNvSpPr>
          <p:nvPr>
            <p:ph type="sldNum" sz="quarter" idx="12"/>
          </p:nvPr>
        </p:nvSpPr>
        <p:spPr/>
        <p:txBody>
          <a:bodyPr/>
          <a:lstStyle/>
          <a:p>
            <a:fld id="{EE40A975-5419-43B3-B09D-50F8F6E78582}" type="slidenum">
              <a:rPr lang="en-US" smtClean="0"/>
              <a:pPr/>
              <a:t>3</a:t>
            </a:fld>
            <a:endParaRPr lang="en-US"/>
          </a:p>
        </p:txBody>
      </p:sp>
    </p:spTree>
    <p:extLst>
      <p:ext uri="{BB962C8B-B14F-4D97-AF65-F5344CB8AC3E}">
        <p14:creationId xmlns:p14="http://schemas.microsoft.com/office/powerpoint/2010/main" val="297059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9C42B5-499D-45F8-9D1C-930029EC8D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sp>
        <p:nvSpPr>
          <p:cNvPr id="4" name="TextBox 3">
            <a:extLst>
              <a:ext uri="{FF2B5EF4-FFF2-40B4-BE49-F238E27FC236}">
                <a16:creationId xmlns:a16="http://schemas.microsoft.com/office/drawing/2014/main" id="{F774D4C4-84B2-4284-AFF4-8A3C564C5BE9}"/>
              </a:ext>
            </a:extLst>
          </p:cNvPr>
          <p:cNvSpPr txBox="1"/>
          <p:nvPr/>
        </p:nvSpPr>
        <p:spPr>
          <a:xfrm>
            <a:off x="5014912" y="857250"/>
            <a:ext cx="2162175" cy="523220"/>
          </a:xfrm>
          <a:prstGeom prst="rect">
            <a:avLst/>
          </a:prstGeom>
          <a:noFill/>
        </p:spPr>
        <p:txBody>
          <a:bodyPr wrap="square" rtlCol="0">
            <a:spAutoFit/>
          </a:bodyPr>
          <a:lstStyle/>
          <a:p>
            <a:r>
              <a:rPr lang="en-US" sz="2800" u="sng" dirty="0"/>
              <a:t>NEXT STEPS</a:t>
            </a:r>
          </a:p>
        </p:txBody>
      </p:sp>
      <p:pic>
        <p:nvPicPr>
          <p:cNvPr id="2050" name="Picture 2" descr="http://deltalock.biz/wp-content/uploads/2016/11/standard-ic-plunger-lock-500x500-WOP.jpg">
            <a:hlinkClick r:id="rId3"/>
            <a:extLst>
              <a:ext uri="{FF2B5EF4-FFF2-40B4-BE49-F238E27FC236}">
                <a16:creationId xmlns:a16="http://schemas.microsoft.com/office/drawing/2014/main" id="{F1C8E27B-E78C-438E-8D4D-103CBBE7B9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5375" y="2157672"/>
            <a:ext cx="971550" cy="97155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http://deltalock.biz/wp-content/uploads/2016/11/control-srs-plunger-lock-500x500-WOP.jpg">
            <a:hlinkClick r:id="rId5"/>
            <a:extLst>
              <a:ext uri="{FF2B5EF4-FFF2-40B4-BE49-F238E27FC236}">
                <a16:creationId xmlns:a16="http://schemas.microsoft.com/office/drawing/2014/main" id="{4EC0770D-44B1-460B-A99A-1E8ACF984E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6937" y="2229847"/>
            <a:ext cx="844550" cy="8445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AutoShape 4" descr="http://deltalock.biz/wp-content/uploads/2016/11/KRC-US-Plunger-Lock-500x500-WOP.jpg">
            <a:hlinkClick r:id="rId7"/>
            <a:extLst>
              <a:ext uri="{FF2B5EF4-FFF2-40B4-BE49-F238E27FC236}">
                <a16:creationId xmlns:a16="http://schemas.microsoft.com/office/drawing/2014/main" id="{7A32795A-4132-488C-A23F-A075982BDA5B}"/>
              </a:ext>
            </a:extLst>
          </p:cNvPr>
          <p:cNvSpPr>
            <a:spLocks noChangeAspect="1" noChangeArrowheads="1"/>
          </p:cNvSpPr>
          <p:nvPr/>
        </p:nvSpPr>
        <p:spPr bwMode="auto">
          <a:xfrm>
            <a:off x="-12700" y="45561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a:extLst>
              <a:ext uri="{FF2B5EF4-FFF2-40B4-BE49-F238E27FC236}">
                <a16:creationId xmlns:a16="http://schemas.microsoft.com/office/drawing/2014/main" id="{526A72AF-9E36-4D53-9F94-62FCA6A00FB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10449" y="2244333"/>
            <a:ext cx="844550" cy="844550"/>
          </a:xfrm>
          <a:prstGeom prst="rect">
            <a:avLst/>
          </a:prstGeom>
        </p:spPr>
      </p:pic>
      <p:pic>
        <p:nvPicPr>
          <p:cNvPr id="12" name="Picture 11">
            <a:extLst>
              <a:ext uri="{FF2B5EF4-FFF2-40B4-BE49-F238E27FC236}">
                <a16:creationId xmlns:a16="http://schemas.microsoft.com/office/drawing/2014/main" id="{43B22BD6-339B-4650-91E0-60D9034EDD2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53962" y="2111374"/>
            <a:ext cx="1025394" cy="1025394"/>
          </a:xfrm>
          <a:prstGeom prst="rect">
            <a:avLst/>
          </a:prstGeom>
        </p:spPr>
      </p:pic>
      <p:sp>
        <p:nvSpPr>
          <p:cNvPr id="13" name="TextBox 12">
            <a:extLst>
              <a:ext uri="{FF2B5EF4-FFF2-40B4-BE49-F238E27FC236}">
                <a16:creationId xmlns:a16="http://schemas.microsoft.com/office/drawing/2014/main" id="{0B34E93B-B834-464B-AF44-EC62E80BF0F3}"/>
              </a:ext>
            </a:extLst>
          </p:cNvPr>
          <p:cNvSpPr txBox="1"/>
          <p:nvPr/>
        </p:nvSpPr>
        <p:spPr>
          <a:xfrm>
            <a:off x="1428750" y="1543050"/>
            <a:ext cx="9182100" cy="738664"/>
          </a:xfrm>
          <a:prstGeom prst="rect">
            <a:avLst/>
          </a:prstGeom>
          <a:noFill/>
        </p:spPr>
        <p:txBody>
          <a:bodyPr wrap="square" rtlCol="0">
            <a:spAutoFit/>
          </a:bodyPr>
          <a:lstStyle/>
          <a:p>
            <a:r>
              <a:rPr lang="en-US" sz="1400" dirty="0"/>
              <a:t>Whoa!  Not all Plunger locks are created equal!  </a:t>
            </a:r>
          </a:p>
          <a:p>
            <a:r>
              <a:rPr lang="en-US" sz="1400" dirty="0"/>
              <a:t>The Plunger locks shown below are called </a:t>
            </a:r>
            <a:r>
              <a:rPr lang="en-US" sz="1400" b="1" dirty="0"/>
              <a:t>Through Frame Plunger Locks.</a:t>
            </a:r>
          </a:p>
          <a:p>
            <a:endParaRPr lang="en-US" sz="1400" b="1" dirty="0"/>
          </a:p>
        </p:txBody>
      </p:sp>
      <p:sp>
        <p:nvSpPr>
          <p:cNvPr id="14" name="TextBox 13">
            <a:extLst>
              <a:ext uri="{FF2B5EF4-FFF2-40B4-BE49-F238E27FC236}">
                <a16:creationId xmlns:a16="http://schemas.microsoft.com/office/drawing/2014/main" id="{F5D73141-378F-4805-9840-16E9F2F600AD}"/>
              </a:ext>
            </a:extLst>
          </p:cNvPr>
          <p:cNvSpPr txBox="1"/>
          <p:nvPr/>
        </p:nvSpPr>
        <p:spPr>
          <a:xfrm>
            <a:off x="1209675" y="3051501"/>
            <a:ext cx="5967412" cy="230832"/>
          </a:xfrm>
          <a:prstGeom prst="rect">
            <a:avLst/>
          </a:prstGeom>
          <a:noFill/>
        </p:spPr>
        <p:txBody>
          <a:bodyPr wrap="square" rtlCol="0">
            <a:spAutoFit/>
          </a:bodyPr>
          <a:lstStyle/>
          <a:p>
            <a:r>
              <a:rPr lang="en-US" sz="900" b="1" dirty="0"/>
              <a:t>IC Plunger Locks       Restricted Key Locks          Key Removable Core Plunger Locks          Minimum  Dimension Plunger Locks</a:t>
            </a:r>
          </a:p>
        </p:txBody>
      </p:sp>
      <p:sp>
        <p:nvSpPr>
          <p:cNvPr id="15" name="TextBox 14">
            <a:extLst>
              <a:ext uri="{FF2B5EF4-FFF2-40B4-BE49-F238E27FC236}">
                <a16:creationId xmlns:a16="http://schemas.microsoft.com/office/drawing/2014/main" id="{F4F8ECEC-5842-4E02-9EEF-90CE6F229A5B}"/>
              </a:ext>
            </a:extLst>
          </p:cNvPr>
          <p:cNvSpPr txBox="1"/>
          <p:nvPr/>
        </p:nvSpPr>
        <p:spPr>
          <a:xfrm>
            <a:off x="7510462" y="1396383"/>
            <a:ext cx="3687099" cy="1200329"/>
          </a:xfrm>
          <a:prstGeom prst="rect">
            <a:avLst/>
          </a:prstGeom>
          <a:noFill/>
        </p:spPr>
        <p:txBody>
          <a:bodyPr wrap="square" rtlCol="0">
            <a:spAutoFit/>
          </a:bodyPr>
          <a:lstStyle/>
          <a:p>
            <a:r>
              <a:rPr lang="en-US" sz="1600" b="1" dirty="0">
                <a:highlight>
                  <a:srgbClr val="FFFF00"/>
                </a:highlight>
              </a:rPr>
              <a:t>FACTS</a:t>
            </a:r>
          </a:p>
          <a:p>
            <a:r>
              <a:rPr lang="en-US" sz="1400" dirty="0"/>
              <a:t>Sliding doors have “Rails” that guide them in a track so the doors are captured and move smoothly along the track.</a:t>
            </a:r>
          </a:p>
          <a:p>
            <a:endParaRPr lang="en-US" sz="1400" dirty="0">
              <a:highlight>
                <a:srgbClr val="FFFF00"/>
              </a:highlight>
            </a:endParaRPr>
          </a:p>
        </p:txBody>
      </p:sp>
      <p:pic>
        <p:nvPicPr>
          <p:cNvPr id="17" name="Picture 16">
            <a:extLst>
              <a:ext uri="{FF2B5EF4-FFF2-40B4-BE49-F238E27FC236}">
                <a16:creationId xmlns:a16="http://schemas.microsoft.com/office/drawing/2014/main" id="{134A53AC-E9DA-4930-9612-4D7B211CB7A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81105" y="2444294"/>
            <a:ext cx="1543050" cy="1157956"/>
          </a:xfrm>
          <a:prstGeom prst="rect">
            <a:avLst/>
          </a:prstGeom>
        </p:spPr>
      </p:pic>
      <p:pic>
        <p:nvPicPr>
          <p:cNvPr id="22" name="Picture 21">
            <a:extLst>
              <a:ext uri="{FF2B5EF4-FFF2-40B4-BE49-F238E27FC236}">
                <a16:creationId xmlns:a16="http://schemas.microsoft.com/office/drawing/2014/main" id="{831DAB25-507C-4722-92B4-03EF31093EA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239251" y="2444293"/>
            <a:ext cx="1571624" cy="1157956"/>
          </a:xfrm>
          <a:prstGeom prst="rect">
            <a:avLst/>
          </a:prstGeom>
        </p:spPr>
      </p:pic>
      <p:sp>
        <p:nvSpPr>
          <p:cNvPr id="20" name="TextBox 19">
            <a:extLst>
              <a:ext uri="{FF2B5EF4-FFF2-40B4-BE49-F238E27FC236}">
                <a16:creationId xmlns:a16="http://schemas.microsoft.com/office/drawing/2014/main" id="{98D42A66-4774-40F0-9401-6B17814D0DA3}"/>
              </a:ext>
            </a:extLst>
          </p:cNvPr>
          <p:cNvSpPr txBox="1"/>
          <p:nvPr/>
        </p:nvSpPr>
        <p:spPr>
          <a:xfrm>
            <a:off x="7432313" y="3642778"/>
            <a:ext cx="3815686" cy="830997"/>
          </a:xfrm>
          <a:prstGeom prst="rect">
            <a:avLst/>
          </a:prstGeom>
          <a:noFill/>
        </p:spPr>
        <p:txBody>
          <a:bodyPr wrap="square" rtlCol="0">
            <a:spAutoFit/>
          </a:bodyPr>
          <a:lstStyle/>
          <a:p>
            <a:r>
              <a:rPr lang="en-US" sz="1000" dirty="0"/>
              <a:t>FRONT VIEW PLUNGER AND RAIL    REAR VIEW PLUNGER AND RAIL</a:t>
            </a:r>
          </a:p>
          <a:p>
            <a:endParaRPr lang="en-US" sz="1000" dirty="0"/>
          </a:p>
          <a:p>
            <a:r>
              <a:rPr lang="en-US" sz="1400" b="1" dirty="0">
                <a:highlight>
                  <a:srgbClr val="FFFF00"/>
                </a:highlight>
              </a:rPr>
              <a:t>   LEARN </a:t>
            </a:r>
          </a:p>
          <a:p>
            <a:r>
              <a:rPr lang="en-US" sz="1400" b="1" dirty="0"/>
              <a:t>   </a:t>
            </a:r>
            <a:endParaRPr lang="en-US" sz="1400" dirty="0"/>
          </a:p>
        </p:txBody>
      </p:sp>
      <p:sp>
        <p:nvSpPr>
          <p:cNvPr id="21" name="TextBox 20">
            <a:extLst>
              <a:ext uri="{FF2B5EF4-FFF2-40B4-BE49-F238E27FC236}">
                <a16:creationId xmlns:a16="http://schemas.microsoft.com/office/drawing/2014/main" id="{89263C51-5FB7-4895-A626-C129DB065BF4}"/>
              </a:ext>
            </a:extLst>
          </p:cNvPr>
          <p:cNvSpPr txBox="1"/>
          <p:nvPr/>
        </p:nvSpPr>
        <p:spPr>
          <a:xfrm>
            <a:off x="7510462" y="4252693"/>
            <a:ext cx="3738170" cy="1169551"/>
          </a:xfrm>
          <a:prstGeom prst="rect">
            <a:avLst/>
          </a:prstGeom>
          <a:noFill/>
        </p:spPr>
        <p:txBody>
          <a:bodyPr wrap="square" rtlCol="0">
            <a:spAutoFit/>
          </a:bodyPr>
          <a:lstStyle/>
          <a:p>
            <a:r>
              <a:rPr lang="en-US" sz="1400" dirty="0"/>
              <a:t>The correct Plunger type must be selected that        fits the Rail AND key and core format chosen.</a:t>
            </a:r>
          </a:p>
          <a:p>
            <a:endParaRPr lang="en-US" sz="1400" dirty="0"/>
          </a:p>
          <a:p>
            <a:r>
              <a:rPr lang="en-US" sz="1400" b="1" dirty="0"/>
              <a:t>WOW!  All this just to select a Plunger lock!  Drawer locks have got to be easier.  Let’s see.</a:t>
            </a:r>
          </a:p>
        </p:txBody>
      </p:sp>
      <p:sp>
        <p:nvSpPr>
          <p:cNvPr id="23" name="TextBox 22">
            <a:extLst>
              <a:ext uri="{FF2B5EF4-FFF2-40B4-BE49-F238E27FC236}">
                <a16:creationId xmlns:a16="http://schemas.microsoft.com/office/drawing/2014/main" id="{181EB8AF-AE26-4DEE-BFBF-2BC75C66C143}"/>
              </a:ext>
            </a:extLst>
          </p:cNvPr>
          <p:cNvSpPr txBox="1"/>
          <p:nvPr/>
        </p:nvSpPr>
        <p:spPr>
          <a:xfrm>
            <a:off x="1209675" y="3429000"/>
            <a:ext cx="957262" cy="1938992"/>
          </a:xfrm>
          <a:prstGeom prst="rect">
            <a:avLst/>
          </a:prstGeom>
          <a:noFill/>
        </p:spPr>
        <p:txBody>
          <a:bodyPr wrap="square" rtlCol="0">
            <a:spAutoFit/>
          </a:bodyPr>
          <a:lstStyle/>
          <a:p>
            <a:r>
              <a:rPr lang="en-US" sz="800" dirty="0"/>
              <a:t>Delta Lock’s IC Series standard sized plunger lock with key retaining feature. This lock is built with a direct driver system which allows for less moving parts. This gives you a positive lock and years of use. Keys and Cores sold separately.</a:t>
            </a:r>
          </a:p>
        </p:txBody>
      </p:sp>
      <p:sp>
        <p:nvSpPr>
          <p:cNvPr id="24" name="TextBox 23">
            <a:extLst>
              <a:ext uri="{FF2B5EF4-FFF2-40B4-BE49-F238E27FC236}">
                <a16:creationId xmlns:a16="http://schemas.microsoft.com/office/drawing/2014/main" id="{1D377FF2-D31B-405B-98B1-B825FCD1A225}"/>
              </a:ext>
            </a:extLst>
          </p:cNvPr>
          <p:cNvSpPr txBox="1"/>
          <p:nvPr/>
        </p:nvSpPr>
        <p:spPr>
          <a:xfrm>
            <a:off x="2282033" y="3429000"/>
            <a:ext cx="989900" cy="1938992"/>
          </a:xfrm>
          <a:prstGeom prst="rect">
            <a:avLst/>
          </a:prstGeom>
          <a:noFill/>
        </p:spPr>
        <p:txBody>
          <a:bodyPr wrap="square" rtlCol="0">
            <a:spAutoFit/>
          </a:bodyPr>
          <a:lstStyle/>
          <a:p>
            <a:r>
              <a:rPr lang="en-US" sz="800" dirty="0" err="1"/>
              <a:t>ThePagoda</a:t>
            </a:r>
            <a:r>
              <a:rPr lang="en-US" sz="800" dirty="0"/>
              <a:t> Series is a Delta Lock controlled key system where cut keys are only available through our factory. Our Round bolt plunger lock comes with a 3/8″ diameter bolt and is suitable for both metal and glass applications. All locks are made to order.</a:t>
            </a:r>
          </a:p>
        </p:txBody>
      </p:sp>
      <p:sp>
        <p:nvSpPr>
          <p:cNvPr id="25" name="TextBox 24">
            <a:extLst>
              <a:ext uri="{FF2B5EF4-FFF2-40B4-BE49-F238E27FC236}">
                <a16:creationId xmlns:a16="http://schemas.microsoft.com/office/drawing/2014/main" id="{093557DB-92D9-492F-B2D2-9C301D611BAE}"/>
              </a:ext>
            </a:extLst>
          </p:cNvPr>
          <p:cNvSpPr txBox="1"/>
          <p:nvPr/>
        </p:nvSpPr>
        <p:spPr>
          <a:xfrm>
            <a:off x="3590925" y="3452099"/>
            <a:ext cx="964074" cy="2308324"/>
          </a:xfrm>
          <a:prstGeom prst="rect">
            <a:avLst/>
          </a:prstGeom>
          <a:noFill/>
        </p:spPr>
        <p:txBody>
          <a:bodyPr wrap="square" rtlCol="0">
            <a:spAutoFit/>
          </a:bodyPr>
          <a:lstStyle/>
          <a:p>
            <a:r>
              <a:rPr lang="en-US" sz="800" dirty="0"/>
              <a:t>Key Removable Core plunger locks are available in two keyways and two different key lengths. Bolt length (throw) is available in 3/8″, 1/2″ and 5/8″. Lock comes in both key retaining and non key retaining. Every round plunger bolt is drilled and tapped to receive steel insert screws.</a:t>
            </a:r>
          </a:p>
        </p:txBody>
      </p:sp>
      <p:sp>
        <p:nvSpPr>
          <p:cNvPr id="26" name="TextBox 25">
            <a:extLst>
              <a:ext uri="{FF2B5EF4-FFF2-40B4-BE49-F238E27FC236}">
                <a16:creationId xmlns:a16="http://schemas.microsoft.com/office/drawing/2014/main" id="{42083369-35A3-47E3-BD60-23787BDEC596}"/>
              </a:ext>
            </a:extLst>
          </p:cNvPr>
          <p:cNvSpPr txBox="1"/>
          <p:nvPr/>
        </p:nvSpPr>
        <p:spPr>
          <a:xfrm>
            <a:off x="4977653" y="3429000"/>
            <a:ext cx="897731" cy="1692771"/>
          </a:xfrm>
          <a:prstGeom prst="rect">
            <a:avLst/>
          </a:prstGeom>
          <a:noFill/>
        </p:spPr>
        <p:txBody>
          <a:bodyPr wrap="square" rtlCol="0">
            <a:spAutoFit/>
          </a:bodyPr>
          <a:lstStyle/>
          <a:p>
            <a:r>
              <a:rPr lang="en-US" sz="800" dirty="0"/>
              <a:t>Economy series plunger locks are competitively priced. Bolt length (throw) is available in 3/8″. Plunger lock was designed to be mounted through wood or metal. Available in non key retaining.</a:t>
            </a:r>
          </a:p>
        </p:txBody>
      </p:sp>
      <p:sp>
        <p:nvSpPr>
          <p:cNvPr id="3" name="Slide Number Placeholder 2">
            <a:extLst>
              <a:ext uri="{FF2B5EF4-FFF2-40B4-BE49-F238E27FC236}">
                <a16:creationId xmlns:a16="http://schemas.microsoft.com/office/drawing/2014/main" id="{1244A1E0-2171-409D-B8AE-5A3D2501C82C}"/>
              </a:ext>
            </a:extLst>
          </p:cNvPr>
          <p:cNvSpPr>
            <a:spLocks noGrp="1"/>
          </p:cNvSpPr>
          <p:nvPr>
            <p:ph type="sldNum" sz="quarter" idx="12"/>
          </p:nvPr>
        </p:nvSpPr>
        <p:spPr/>
        <p:txBody>
          <a:bodyPr/>
          <a:lstStyle/>
          <a:p>
            <a:fld id="{EE40A975-5419-43B3-B09D-50F8F6E78582}" type="slidenum">
              <a:rPr lang="en-US" smtClean="0"/>
              <a:t>4</a:t>
            </a:fld>
            <a:endParaRPr lang="en-US"/>
          </a:p>
        </p:txBody>
      </p:sp>
    </p:spTree>
    <p:extLst>
      <p:ext uri="{BB962C8B-B14F-4D97-AF65-F5344CB8AC3E}">
        <p14:creationId xmlns:p14="http://schemas.microsoft.com/office/powerpoint/2010/main" val="250746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FD4569-DC21-4CE6-A57C-9996C0BB56EE}"/>
              </a:ext>
            </a:extLst>
          </p:cNvPr>
          <p:cNvSpPr txBox="1"/>
          <p:nvPr/>
        </p:nvSpPr>
        <p:spPr>
          <a:xfrm>
            <a:off x="4572000" y="714375"/>
            <a:ext cx="3048000" cy="461665"/>
          </a:xfrm>
          <a:prstGeom prst="rect">
            <a:avLst/>
          </a:prstGeom>
          <a:noFill/>
        </p:spPr>
        <p:txBody>
          <a:bodyPr wrap="square" rtlCol="0">
            <a:spAutoFit/>
          </a:bodyPr>
          <a:lstStyle/>
          <a:p>
            <a:r>
              <a:rPr lang="en-US" sz="2400" u="sng" dirty="0"/>
              <a:t>THIS IS MORE LIKE IT!</a:t>
            </a:r>
          </a:p>
        </p:txBody>
      </p:sp>
      <p:pic>
        <p:nvPicPr>
          <p:cNvPr id="3" name="Picture 2">
            <a:extLst>
              <a:ext uri="{FF2B5EF4-FFF2-40B4-BE49-F238E27FC236}">
                <a16:creationId xmlns:a16="http://schemas.microsoft.com/office/drawing/2014/main" id="{73FA5FD0-CBEC-400C-AEAF-18563F8201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sp>
        <p:nvSpPr>
          <p:cNvPr id="4" name="TextBox 3">
            <a:extLst>
              <a:ext uri="{FF2B5EF4-FFF2-40B4-BE49-F238E27FC236}">
                <a16:creationId xmlns:a16="http://schemas.microsoft.com/office/drawing/2014/main" id="{818B69A1-5A4C-461A-9254-7D96036A155A}"/>
              </a:ext>
            </a:extLst>
          </p:cNvPr>
          <p:cNvSpPr txBox="1"/>
          <p:nvPr/>
        </p:nvSpPr>
        <p:spPr>
          <a:xfrm>
            <a:off x="1095375" y="1400175"/>
            <a:ext cx="10223900" cy="923330"/>
          </a:xfrm>
          <a:prstGeom prst="rect">
            <a:avLst/>
          </a:prstGeom>
          <a:noFill/>
        </p:spPr>
        <p:txBody>
          <a:bodyPr wrap="square" rtlCol="0">
            <a:spAutoFit/>
          </a:bodyPr>
          <a:lstStyle/>
          <a:p>
            <a:r>
              <a:rPr lang="en-US" dirty="0"/>
              <a:t>There can’t be that many kinds of Drawer Locks- am I right?  </a:t>
            </a:r>
            <a:r>
              <a:rPr lang="en-US" b="1" dirty="0"/>
              <a:t>NO, wrong again!</a:t>
            </a:r>
          </a:p>
          <a:p>
            <a:endParaRPr lang="en-US" b="1" dirty="0"/>
          </a:p>
          <a:p>
            <a:r>
              <a:rPr lang="en-US" b="1" dirty="0"/>
              <a:t> </a:t>
            </a:r>
          </a:p>
        </p:txBody>
      </p:sp>
      <p:pic>
        <p:nvPicPr>
          <p:cNvPr id="8" name="Picture 7">
            <a:extLst>
              <a:ext uri="{FF2B5EF4-FFF2-40B4-BE49-F238E27FC236}">
                <a16:creationId xmlns:a16="http://schemas.microsoft.com/office/drawing/2014/main" id="{F6127298-9AC5-40AC-951A-18AE060C3D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8710" y="2171700"/>
            <a:ext cx="789980" cy="789980"/>
          </a:xfrm>
          <a:prstGeom prst="rect">
            <a:avLst/>
          </a:prstGeom>
        </p:spPr>
      </p:pic>
      <p:pic>
        <p:nvPicPr>
          <p:cNvPr id="10" name="Picture 9">
            <a:extLst>
              <a:ext uri="{FF2B5EF4-FFF2-40B4-BE49-F238E27FC236}">
                <a16:creationId xmlns:a16="http://schemas.microsoft.com/office/drawing/2014/main" id="{3B39CE0F-6004-41CD-918E-17E09E182B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8992" y="2238375"/>
            <a:ext cx="798316" cy="798316"/>
          </a:xfrm>
          <a:prstGeom prst="rect">
            <a:avLst/>
          </a:prstGeom>
        </p:spPr>
      </p:pic>
      <p:pic>
        <p:nvPicPr>
          <p:cNvPr id="12" name="Picture 11">
            <a:extLst>
              <a:ext uri="{FF2B5EF4-FFF2-40B4-BE49-F238E27FC236}">
                <a16:creationId xmlns:a16="http://schemas.microsoft.com/office/drawing/2014/main" id="{37CBB7C3-DE79-445B-B8F9-0A4460F931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2657" y="2052043"/>
            <a:ext cx="1181100" cy="1181100"/>
          </a:xfrm>
          <a:prstGeom prst="rect">
            <a:avLst/>
          </a:prstGeom>
        </p:spPr>
      </p:pic>
      <p:sp>
        <p:nvSpPr>
          <p:cNvPr id="13" name="TextBox 12">
            <a:extLst>
              <a:ext uri="{FF2B5EF4-FFF2-40B4-BE49-F238E27FC236}">
                <a16:creationId xmlns:a16="http://schemas.microsoft.com/office/drawing/2014/main" id="{2502E72E-85DE-4760-B701-1D6EB69CA9B7}"/>
              </a:ext>
            </a:extLst>
          </p:cNvPr>
          <p:cNvSpPr txBox="1"/>
          <p:nvPr/>
        </p:nvSpPr>
        <p:spPr>
          <a:xfrm>
            <a:off x="1095375" y="3570686"/>
            <a:ext cx="1181100" cy="1938992"/>
          </a:xfrm>
          <a:prstGeom prst="rect">
            <a:avLst/>
          </a:prstGeom>
          <a:noFill/>
        </p:spPr>
        <p:txBody>
          <a:bodyPr wrap="square" rtlCol="0">
            <a:spAutoFit/>
          </a:bodyPr>
          <a:lstStyle/>
          <a:p>
            <a:r>
              <a:rPr lang="en-US" sz="800" dirty="0"/>
              <a:t>Our IC-Series camlock is designed to fit all standard small format interchangeable cores (SFIC). It can be installed in wood, metal or glass doors and drawers. We have many cam configurations available. All cams are designed for 90° direction of turn. Keys and Cores sold separately.</a:t>
            </a:r>
          </a:p>
        </p:txBody>
      </p:sp>
      <p:sp>
        <p:nvSpPr>
          <p:cNvPr id="14" name="TextBox 13">
            <a:extLst>
              <a:ext uri="{FF2B5EF4-FFF2-40B4-BE49-F238E27FC236}">
                <a16:creationId xmlns:a16="http://schemas.microsoft.com/office/drawing/2014/main" id="{2E697C07-ED55-45D3-898C-5A7C8E638E44}"/>
              </a:ext>
            </a:extLst>
          </p:cNvPr>
          <p:cNvSpPr txBox="1"/>
          <p:nvPr/>
        </p:nvSpPr>
        <p:spPr>
          <a:xfrm>
            <a:off x="2464742" y="3570686"/>
            <a:ext cx="937915" cy="2308324"/>
          </a:xfrm>
          <a:prstGeom prst="rect">
            <a:avLst/>
          </a:prstGeom>
          <a:noFill/>
        </p:spPr>
        <p:txBody>
          <a:bodyPr wrap="square" rtlCol="0">
            <a:spAutoFit/>
          </a:bodyPr>
          <a:lstStyle/>
          <a:p>
            <a:r>
              <a:rPr lang="en-US" sz="800" dirty="0"/>
              <a:t>The Pagoda series is a Delta Lock controlled key system where cut keys are only available through our factory. Deadbolt drawer lock is available in 15/16″ barrel length standard with three different bolt sizes. Can be used in wood or metal applications. All locks are made to order.</a:t>
            </a:r>
          </a:p>
        </p:txBody>
      </p:sp>
      <p:sp>
        <p:nvSpPr>
          <p:cNvPr id="15" name="TextBox 14">
            <a:extLst>
              <a:ext uri="{FF2B5EF4-FFF2-40B4-BE49-F238E27FC236}">
                <a16:creationId xmlns:a16="http://schemas.microsoft.com/office/drawing/2014/main" id="{54F41AFA-6F7A-4CCE-9E3F-4D870748E044}"/>
              </a:ext>
            </a:extLst>
          </p:cNvPr>
          <p:cNvSpPr txBox="1"/>
          <p:nvPr/>
        </p:nvSpPr>
        <p:spPr>
          <a:xfrm>
            <a:off x="3848992" y="3574794"/>
            <a:ext cx="1046858" cy="1815882"/>
          </a:xfrm>
          <a:prstGeom prst="rect">
            <a:avLst/>
          </a:prstGeom>
          <a:noFill/>
        </p:spPr>
        <p:txBody>
          <a:bodyPr wrap="square" rtlCol="0">
            <a:spAutoFit/>
          </a:bodyPr>
          <a:lstStyle/>
          <a:p>
            <a:r>
              <a:rPr lang="en-US" sz="800" dirty="0"/>
              <a:t>Key Removable Core </a:t>
            </a:r>
            <a:r>
              <a:rPr lang="en-US" sz="800" dirty="0" err="1"/>
              <a:t>latchbolts</a:t>
            </a:r>
            <a:r>
              <a:rPr lang="en-US" sz="800" dirty="0"/>
              <a:t> are available in two keyways and two different key lengths. </a:t>
            </a:r>
            <a:r>
              <a:rPr lang="en-US" sz="800" dirty="0" err="1"/>
              <a:t>Latchbolts</a:t>
            </a:r>
            <a:r>
              <a:rPr lang="en-US" sz="800" dirty="0"/>
              <a:t> are available in 1″ and 1-1/2″ barrel length dimensions. </a:t>
            </a:r>
            <a:r>
              <a:rPr lang="en-US" sz="800" dirty="0" err="1"/>
              <a:t>Latchbolts</a:t>
            </a:r>
            <a:r>
              <a:rPr lang="en-US" sz="800" dirty="0"/>
              <a:t> are uses on wood or metal applications. Optional accessories available.</a:t>
            </a:r>
          </a:p>
        </p:txBody>
      </p:sp>
      <p:sp>
        <p:nvSpPr>
          <p:cNvPr id="16" name="TextBox 15">
            <a:extLst>
              <a:ext uri="{FF2B5EF4-FFF2-40B4-BE49-F238E27FC236}">
                <a16:creationId xmlns:a16="http://schemas.microsoft.com/office/drawing/2014/main" id="{5513F2CA-A425-403B-83FB-5C592B570ED9}"/>
              </a:ext>
            </a:extLst>
          </p:cNvPr>
          <p:cNvSpPr txBox="1"/>
          <p:nvPr/>
        </p:nvSpPr>
        <p:spPr>
          <a:xfrm>
            <a:off x="5153025" y="3570686"/>
            <a:ext cx="1181100" cy="1323439"/>
          </a:xfrm>
          <a:prstGeom prst="rect">
            <a:avLst/>
          </a:prstGeom>
          <a:noFill/>
        </p:spPr>
        <p:txBody>
          <a:bodyPr wrap="square" rtlCol="0">
            <a:spAutoFit/>
          </a:bodyPr>
          <a:lstStyle/>
          <a:p>
            <a:r>
              <a:rPr lang="en-US" sz="800" dirty="0"/>
              <a:t>Economy series gang locks are competitively priced. Comes with a .875″ barrel length. Gang locks allow just one turn of the key to lock or unlock multiple drawers at once. Available in non key retaining.</a:t>
            </a:r>
          </a:p>
        </p:txBody>
      </p:sp>
      <p:sp>
        <p:nvSpPr>
          <p:cNvPr id="18" name="TextBox 17">
            <a:extLst>
              <a:ext uri="{FF2B5EF4-FFF2-40B4-BE49-F238E27FC236}">
                <a16:creationId xmlns:a16="http://schemas.microsoft.com/office/drawing/2014/main" id="{E0AF0E13-EAC1-4A63-A8BF-4F4855BDA5CF}"/>
              </a:ext>
            </a:extLst>
          </p:cNvPr>
          <p:cNvSpPr txBox="1"/>
          <p:nvPr/>
        </p:nvSpPr>
        <p:spPr>
          <a:xfrm>
            <a:off x="1224854" y="3183807"/>
            <a:ext cx="5248275" cy="230832"/>
          </a:xfrm>
          <a:prstGeom prst="rect">
            <a:avLst/>
          </a:prstGeom>
          <a:noFill/>
        </p:spPr>
        <p:txBody>
          <a:bodyPr wrap="square" rtlCol="0">
            <a:spAutoFit/>
          </a:bodyPr>
          <a:lstStyle/>
          <a:p>
            <a:r>
              <a:rPr lang="en-US" sz="900" b="1" dirty="0"/>
              <a:t>Cam Locks                              Dead Bolts                                  Latch Bolts                                     Gang Locks</a:t>
            </a:r>
          </a:p>
        </p:txBody>
      </p:sp>
      <p:sp>
        <p:nvSpPr>
          <p:cNvPr id="19" name="TextBox 18">
            <a:extLst>
              <a:ext uri="{FF2B5EF4-FFF2-40B4-BE49-F238E27FC236}">
                <a16:creationId xmlns:a16="http://schemas.microsoft.com/office/drawing/2014/main" id="{05ABB07D-0F2B-4EDB-9FEB-B87854615C07}"/>
              </a:ext>
            </a:extLst>
          </p:cNvPr>
          <p:cNvSpPr txBox="1"/>
          <p:nvPr/>
        </p:nvSpPr>
        <p:spPr>
          <a:xfrm>
            <a:off x="6730304" y="2029644"/>
            <a:ext cx="5014319" cy="1446550"/>
          </a:xfrm>
          <a:prstGeom prst="rect">
            <a:avLst/>
          </a:prstGeom>
          <a:noFill/>
        </p:spPr>
        <p:txBody>
          <a:bodyPr wrap="square" rtlCol="0">
            <a:spAutoFit/>
          </a:bodyPr>
          <a:lstStyle/>
          <a:p>
            <a:r>
              <a:rPr lang="en-US" sz="1400" dirty="0"/>
              <a:t>These Drawer Lock types come in the same formats as the</a:t>
            </a:r>
          </a:p>
          <a:p>
            <a:r>
              <a:rPr lang="en-US" sz="1400" dirty="0"/>
              <a:t>Plunger locks- restricted keys, removable cores, etc.</a:t>
            </a:r>
          </a:p>
          <a:p>
            <a:endParaRPr lang="en-US" sz="1400" dirty="0"/>
          </a:p>
          <a:p>
            <a:r>
              <a:rPr lang="en-US" sz="1400" b="1" dirty="0"/>
              <a:t>HAD ENOUGH?  </a:t>
            </a:r>
          </a:p>
          <a:p>
            <a:endParaRPr lang="en-US" sz="1400" dirty="0"/>
          </a:p>
          <a:p>
            <a:r>
              <a:rPr lang="en-US" b="1" dirty="0"/>
              <a:t>CONVINCED THAT LOCKS ARE NOT FOR DUMMIES!</a:t>
            </a:r>
          </a:p>
        </p:txBody>
      </p:sp>
      <p:pic>
        <p:nvPicPr>
          <p:cNvPr id="21" name="Picture 20">
            <a:extLst>
              <a:ext uri="{FF2B5EF4-FFF2-40B4-BE49-F238E27FC236}">
                <a16:creationId xmlns:a16="http://schemas.microsoft.com/office/drawing/2014/main" id="{B3BFA711-6E9E-41BE-8FB5-285EC33DBD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77050" y="3570686"/>
            <a:ext cx="1485900" cy="1727790"/>
          </a:xfrm>
          <a:prstGeom prst="rect">
            <a:avLst/>
          </a:prstGeom>
        </p:spPr>
      </p:pic>
      <p:sp>
        <p:nvSpPr>
          <p:cNvPr id="22" name="TextBox 21">
            <a:extLst>
              <a:ext uri="{FF2B5EF4-FFF2-40B4-BE49-F238E27FC236}">
                <a16:creationId xmlns:a16="http://schemas.microsoft.com/office/drawing/2014/main" id="{BBF385E5-431E-48A3-A337-773C321B646C}"/>
              </a:ext>
            </a:extLst>
          </p:cNvPr>
          <p:cNvSpPr txBox="1"/>
          <p:nvPr/>
        </p:nvSpPr>
        <p:spPr>
          <a:xfrm>
            <a:off x="8646075" y="3940017"/>
            <a:ext cx="2924175" cy="830997"/>
          </a:xfrm>
          <a:prstGeom prst="rect">
            <a:avLst/>
          </a:prstGeom>
          <a:noFill/>
        </p:spPr>
        <p:txBody>
          <a:bodyPr wrap="square" rtlCol="0">
            <a:spAutoFit/>
          </a:bodyPr>
          <a:lstStyle/>
          <a:p>
            <a:r>
              <a:rPr lang="en-US" sz="1600" b="1" dirty="0"/>
              <a:t>BUT WAIT-SEE THE SIMPLE ANSWER TO LOCK SELECTION ON THE NEXT PAGE!</a:t>
            </a:r>
          </a:p>
        </p:txBody>
      </p:sp>
      <p:pic>
        <p:nvPicPr>
          <p:cNvPr id="7" name="Picture 6">
            <a:extLst>
              <a:ext uri="{FF2B5EF4-FFF2-40B4-BE49-F238E27FC236}">
                <a16:creationId xmlns:a16="http://schemas.microsoft.com/office/drawing/2014/main" id="{4265058B-68BB-49D8-AA2A-BFCA9F08BF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24854" y="2171700"/>
            <a:ext cx="851952" cy="851952"/>
          </a:xfrm>
          <a:prstGeom prst="rect">
            <a:avLst/>
          </a:prstGeom>
        </p:spPr>
      </p:pic>
      <p:sp>
        <p:nvSpPr>
          <p:cNvPr id="9" name="Slide Number Placeholder 8">
            <a:extLst>
              <a:ext uri="{FF2B5EF4-FFF2-40B4-BE49-F238E27FC236}">
                <a16:creationId xmlns:a16="http://schemas.microsoft.com/office/drawing/2014/main" id="{A5B35BBF-F1C4-4594-B5C3-6B26F5FF9019}"/>
              </a:ext>
            </a:extLst>
          </p:cNvPr>
          <p:cNvSpPr>
            <a:spLocks noGrp="1"/>
          </p:cNvSpPr>
          <p:nvPr>
            <p:ph type="sldNum" sz="quarter" idx="12"/>
          </p:nvPr>
        </p:nvSpPr>
        <p:spPr/>
        <p:txBody>
          <a:bodyPr/>
          <a:lstStyle/>
          <a:p>
            <a:fld id="{EE40A975-5419-43B3-B09D-50F8F6E78582}" type="slidenum">
              <a:rPr lang="en-US" smtClean="0"/>
              <a:t>5</a:t>
            </a:fld>
            <a:endParaRPr lang="en-US"/>
          </a:p>
        </p:txBody>
      </p:sp>
    </p:spTree>
    <p:extLst>
      <p:ext uri="{BB962C8B-B14F-4D97-AF65-F5344CB8AC3E}">
        <p14:creationId xmlns:p14="http://schemas.microsoft.com/office/powerpoint/2010/main" val="221246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4575A-32AF-4C25-9282-01D5A9EC7AC0}"/>
              </a:ext>
            </a:extLst>
          </p:cNvPr>
          <p:cNvSpPr txBox="1"/>
          <p:nvPr/>
        </p:nvSpPr>
        <p:spPr>
          <a:xfrm>
            <a:off x="3762375" y="838200"/>
            <a:ext cx="4667250" cy="461665"/>
          </a:xfrm>
          <a:prstGeom prst="rect">
            <a:avLst/>
          </a:prstGeom>
          <a:noFill/>
        </p:spPr>
        <p:txBody>
          <a:bodyPr wrap="square" rtlCol="0">
            <a:spAutoFit/>
          </a:bodyPr>
          <a:lstStyle/>
          <a:p>
            <a:r>
              <a:rPr lang="en-US" sz="2400" u="sng" dirty="0"/>
              <a:t>O.K., I </a:t>
            </a:r>
            <a:r>
              <a:rPr lang="en-US" sz="2400" u="sng"/>
              <a:t>FINALLY GOT YOUR </a:t>
            </a:r>
            <a:r>
              <a:rPr lang="en-US" sz="2400" u="sng" dirty="0"/>
              <a:t>POINT!</a:t>
            </a:r>
          </a:p>
        </p:txBody>
      </p:sp>
      <p:sp>
        <p:nvSpPr>
          <p:cNvPr id="3" name="TextBox 2">
            <a:extLst>
              <a:ext uri="{FF2B5EF4-FFF2-40B4-BE49-F238E27FC236}">
                <a16:creationId xmlns:a16="http://schemas.microsoft.com/office/drawing/2014/main" id="{47755DC4-489F-427F-8627-BABC599D9D26}"/>
              </a:ext>
            </a:extLst>
          </p:cNvPr>
          <p:cNvSpPr txBox="1"/>
          <p:nvPr/>
        </p:nvSpPr>
        <p:spPr>
          <a:xfrm>
            <a:off x="1161082" y="1299865"/>
            <a:ext cx="10192718" cy="6032421"/>
          </a:xfrm>
          <a:prstGeom prst="rect">
            <a:avLst/>
          </a:prstGeom>
          <a:noFill/>
        </p:spPr>
        <p:txBody>
          <a:bodyPr wrap="square" rtlCol="0">
            <a:spAutoFit/>
          </a:bodyPr>
          <a:lstStyle/>
          <a:p>
            <a:r>
              <a:rPr lang="en-US" sz="1600" b="1" dirty="0">
                <a:highlight>
                  <a:srgbClr val="FFFF00"/>
                </a:highlight>
              </a:rPr>
              <a:t>FACT</a:t>
            </a:r>
          </a:p>
          <a:p>
            <a:r>
              <a:rPr lang="en-US" sz="1400" dirty="0"/>
              <a:t>A lock is something everyone needs and uses, is rarely specified, hardly understands and is most often taken for granted.</a:t>
            </a:r>
          </a:p>
          <a:p>
            <a:endParaRPr lang="en-US" sz="1400" dirty="0"/>
          </a:p>
          <a:p>
            <a:r>
              <a:rPr lang="en-US" sz="1600" b="1" dirty="0">
                <a:highlight>
                  <a:srgbClr val="FFFF00"/>
                </a:highlight>
              </a:rPr>
              <a:t>LEARN </a:t>
            </a:r>
          </a:p>
          <a:p>
            <a:r>
              <a:rPr lang="en-US" sz="1400" dirty="0"/>
              <a:t>As a key hardware component that offers security and asset protection, one cannot leave it to a cabinet maker to make the correct choice </a:t>
            </a:r>
          </a:p>
          <a:p>
            <a:r>
              <a:rPr lang="en-US" sz="1400" dirty="0"/>
              <a:t>for lock selection.  Considering the cost of a lock is a tiny percentage of the cost of the enclosure it is used on or of the assets it protects, it is best to consult with the lock experts when selecting a lock.</a:t>
            </a:r>
          </a:p>
          <a:p>
            <a:endParaRPr lang="en-US" sz="1400" dirty="0"/>
          </a:p>
          <a:p>
            <a:r>
              <a:rPr lang="en-US" sz="1600" b="1" dirty="0">
                <a:highlight>
                  <a:srgbClr val="FFFF00"/>
                </a:highlight>
              </a:rPr>
              <a:t>TAKEAWAY</a:t>
            </a:r>
          </a:p>
          <a:p>
            <a:r>
              <a:rPr lang="en-US" sz="1400" dirty="0"/>
              <a:t>Delta Lock is the most progressive lock company in the industry offering both mechanical and electronic locks, CCTV interface with advanced analytics for BOTH mechanical and electronic locks and lock features not found anywhere else.  With over 100 years of locking systems expertise, unsurpassed product quality, outstanding customer service and product support and the most stringent quality assurance standards, making your lock selection is simple- just call.</a:t>
            </a:r>
          </a:p>
          <a:p>
            <a:endParaRPr lang="en-US" sz="1400" dirty="0"/>
          </a:p>
          <a:p>
            <a:r>
              <a:rPr lang="en-US" sz="1600" b="1" dirty="0"/>
              <a:t>P.S.   </a:t>
            </a:r>
            <a:r>
              <a:rPr lang="en-US" sz="1400" b="1" dirty="0"/>
              <a:t>For the bashful- go to our website for instructional videos, we won’t tell anyone!  </a:t>
            </a:r>
            <a:r>
              <a:rPr lang="en-US" sz="1400" b="1" dirty="0">
                <a:hlinkClick r:id="rId2"/>
              </a:rPr>
              <a:t>www.deltalock.biz</a:t>
            </a:r>
            <a:r>
              <a:rPr lang="en-US" sz="1400" b="1" dirty="0"/>
              <a:t> </a:t>
            </a:r>
            <a:r>
              <a:rPr lang="en-US" sz="1400" b="1"/>
              <a:t>and select resources</a:t>
            </a:r>
            <a:r>
              <a:rPr lang="en-US" sz="1400" b="1" dirty="0"/>
              <a:t>/videos.</a:t>
            </a:r>
          </a:p>
          <a:p>
            <a:r>
              <a:rPr lang="en-US" sz="1400" dirty="0"/>
              <a:t> </a:t>
            </a:r>
          </a:p>
          <a:p>
            <a:r>
              <a:rPr lang="en-US" sz="2000" b="1" dirty="0"/>
              <a:t>DELTA LOCK</a:t>
            </a:r>
          </a:p>
          <a:p>
            <a:r>
              <a:rPr lang="en-US" b="1" dirty="0"/>
              <a:t>366  Central  Ave,  Bohemia  NY  11716</a:t>
            </a:r>
          </a:p>
          <a:p>
            <a:r>
              <a:rPr lang="en-US" b="1" dirty="0"/>
              <a:t>(631) 238 – 7035</a:t>
            </a:r>
          </a:p>
          <a:p>
            <a:r>
              <a:rPr lang="en-US" b="1" dirty="0"/>
              <a:t>(631) 589 – 0035 Fax</a:t>
            </a:r>
          </a:p>
          <a:p>
            <a:r>
              <a:rPr lang="en-US" b="1" dirty="0">
                <a:hlinkClick r:id="rId3"/>
              </a:rPr>
              <a:t>customerservice@deltalock.biz</a:t>
            </a:r>
            <a:endParaRPr lang="en-US" b="1" dirty="0"/>
          </a:p>
          <a:p>
            <a:endParaRPr lang="en-US" sz="2000" dirty="0"/>
          </a:p>
          <a:p>
            <a:endParaRPr lang="en-US" sz="1400" dirty="0"/>
          </a:p>
          <a:p>
            <a:endParaRPr lang="en-US" sz="1400" dirty="0"/>
          </a:p>
        </p:txBody>
      </p:sp>
      <p:pic>
        <p:nvPicPr>
          <p:cNvPr id="4" name="Picture 3">
            <a:extLst>
              <a:ext uri="{FF2B5EF4-FFF2-40B4-BE49-F238E27FC236}">
                <a16:creationId xmlns:a16="http://schemas.microsoft.com/office/drawing/2014/main" id="{CCD24560-6821-4035-97C0-7F66F7A573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sp>
        <p:nvSpPr>
          <p:cNvPr id="5" name="Slide Number Placeholder 4">
            <a:extLst>
              <a:ext uri="{FF2B5EF4-FFF2-40B4-BE49-F238E27FC236}">
                <a16:creationId xmlns:a16="http://schemas.microsoft.com/office/drawing/2014/main" id="{F02C56FA-DCB3-402F-9A7D-9D5F16CB5F8A}"/>
              </a:ext>
            </a:extLst>
          </p:cNvPr>
          <p:cNvSpPr>
            <a:spLocks noGrp="1"/>
          </p:cNvSpPr>
          <p:nvPr>
            <p:ph type="sldNum" sz="quarter" idx="12"/>
          </p:nvPr>
        </p:nvSpPr>
        <p:spPr/>
        <p:txBody>
          <a:bodyPr/>
          <a:lstStyle/>
          <a:p>
            <a:fld id="{EE40A975-5419-43B3-B09D-50F8F6E78582}" type="slidenum">
              <a:rPr lang="en-US" smtClean="0"/>
              <a:t>6</a:t>
            </a:fld>
            <a:endParaRPr lang="en-US"/>
          </a:p>
        </p:txBody>
      </p:sp>
    </p:spTree>
    <p:extLst>
      <p:ext uri="{BB962C8B-B14F-4D97-AF65-F5344CB8AC3E}">
        <p14:creationId xmlns:p14="http://schemas.microsoft.com/office/powerpoint/2010/main" val="585843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F0A58C-E067-45A0-9171-5B8D56B8066F}"/>
              </a:ext>
            </a:extLst>
          </p:cNvPr>
          <p:cNvSpPr>
            <a:spLocks noGrp="1"/>
          </p:cNvSpPr>
          <p:nvPr>
            <p:ph type="sldNum" sz="quarter" idx="12"/>
          </p:nvPr>
        </p:nvSpPr>
        <p:spPr/>
        <p:txBody>
          <a:bodyPr/>
          <a:lstStyle/>
          <a:p>
            <a:fld id="{EE40A975-5419-43B3-B09D-50F8F6E78582}" type="slidenum">
              <a:rPr lang="en-US" smtClean="0"/>
              <a:t>7</a:t>
            </a:fld>
            <a:endParaRPr lang="en-US"/>
          </a:p>
        </p:txBody>
      </p:sp>
      <p:pic>
        <p:nvPicPr>
          <p:cNvPr id="3" name="Picture 2">
            <a:extLst>
              <a:ext uri="{FF2B5EF4-FFF2-40B4-BE49-F238E27FC236}">
                <a16:creationId xmlns:a16="http://schemas.microsoft.com/office/drawing/2014/main" id="{DD75C3E2-0C7C-43AF-82EE-70A6B688D6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7051" y="5794311"/>
            <a:ext cx="2422224" cy="550504"/>
          </a:xfrm>
          <a:prstGeom prst="rect">
            <a:avLst/>
          </a:prstGeom>
        </p:spPr>
      </p:pic>
      <p:sp>
        <p:nvSpPr>
          <p:cNvPr id="4" name="TextBox 3">
            <a:extLst>
              <a:ext uri="{FF2B5EF4-FFF2-40B4-BE49-F238E27FC236}">
                <a16:creationId xmlns:a16="http://schemas.microsoft.com/office/drawing/2014/main" id="{69CC0DCE-4EE4-4509-AC7B-8005109C1F7D}"/>
              </a:ext>
            </a:extLst>
          </p:cNvPr>
          <p:cNvSpPr txBox="1"/>
          <p:nvPr/>
        </p:nvSpPr>
        <p:spPr>
          <a:xfrm>
            <a:off x="4015528" y="394283"/>
            <a:ext cx="4160939" cy="523220"/>
          </a:xfrm>
          <a:prstGeom prst="rect">
            <a:avLst/>
          </a:prstGeom>
          <a:noFill/>
        </p:spPr>
        <p:txBody>
          <a:bodyPr wrap="square" rtlCol="0">
            <a:spAutoFit/>
          </a:bodyPr>
          <a:lstStyle/>
          <a:p>
            <a:r>
              <a:rPr lang="en-US" sz="2800" u="sng" dirty="0"/>
              <a:t>GLOSSARY OF LOCK LINGO</a:t>
            </a:r>
          </a:p>
        </p:txBody>
      </p:sp>
      <p:sp>
        <p:nvSpPr>
          <p:cNvPr id="5" name="TextBox 4">
            <a:extLst>
              <a:ext uri="{FF2B5EF4-FFF2-40B4-BE49-F238E27FC236}">
                <a16:creationId xmlns:a16="http://schemas.microsoft.com/office/drawing/2014/main" id="{8F7E8DC2-64A9-4E67-AC06-947DF1760BCC}"/>
              </a:ext>
            </a:extLst>
          </p:cNvPr>
          <p:cNvSpPr txBox="1"/>
          <p:nvPr/>
        </p:nvSpPr>
        <p:spPr>
          <a:xfrm>
            <a:off x="838200" y="1219507"/>
            <a:ext cx="10763075" cy="5909310"/>
          </a:xfrm>
          <a:prstGeom prst="rect">
            <a:avLst/>
          </a:prstGeom>
          <a:noFill/>
        </p:spPr>
        <p:txBody>
          <a:bodyPr wrap="square" rtlCol="0">
            <a:spAutoFit/>
          </a:bodyPr>
          <a:lstStyle/>
          <a:p>
            <a:r>
              <a:rPr lang="en-US" sz="1600" dirty="0"/>
              <a:t>Cam Lock.  </a:t>
            </a:r>
            <a:r>
              <a:rPr lang="en-US" sz="1400" dirty="0"/>
              <a:t>A complete locking system in the form of a cylinder where the cam is the locking bolt. </a:t>
            </a:r>
          </a:p>
          <a:p>
            <a:r>
              <a:rPr lang="en-US" sz="1600" dirty="0"/>
              <a:t>Code.</a:t>
            </a:r>
            <a:r>
              <a:rPr lang="en-US" sz="1400" dirty="0"/>
              <a:t> A designation assigned to a particular key combination for reference when additional keys or </a:t>
            </a:r>
          </a:p>
          <a:p>
            <a:r>
              <a:rPr lang="en-US" sz="1400" dirty="0"/>
              <a:t>cylinders may be needed. </a:t>
            </a:r>
          </a:p>
          <a:p>
            <a:r>
              <a:rPr lang="en-US" sz="1600" dirty="0"/>
              <a:t>Code Key.  </a:t>
            </a:r>
            <a:r>
              <a:rPr lang="en-US" sz="1400" dirty="0"/>
              <a:t>A key cut to a specific code rather than duplicated from a pattern key. it may or may not conform to the </a:t>
            </a:r>
          </a:p>
          <a:p>
            <a:r>
              <a:rPr lang="en-US" sz="1400" dirty="0"/>
              <a:t>lock manufacturer's specifications.</a:t>
            </a:r>
          </a:p>
          <a:p>
            <a:r>
              <a:rPr lang="en-US" sz="1600" dirty="0"/>
              <a:t>Control Key.  </a:t>
            </a:r>
            <a:r>
              <a:rPr lang="en-US" sz="1400" dirty="0"/>
              <a:t>Also called Pull Key, this is a key that is required for the removal and installation of lock cores. It does not lock or unlock your lock.</a:t>
            </a:r>
          </a:p>
          <a:p>
            <a:r>
              <a:rPr lang="en-US" sz="1600" dirty="0"/>
              <a:t>Core or Plug.  </a:t>
            </a:r>
            <a:r>
              <a:rPr lang="en-US" sz="1400" dirty="0"/>
              <a:t>Part of a lock cylinder into which the key enters and turns.</a:t>
            </a:r>
          </a:p>
          <a:p>
            <a:r>
              <a:rPr lang="en-US" sz="1600" dirty="0"/>
              <a:t>Deadbolt.</a:t>
            </a:r>
            <a:r>
              <a:rPr lang="en-US" sz="1400" dirty="0"/>
              <a:t>  The square-ended bolt of a lock which is moved in both locking and unlocking directions.</a:t>
            </a:r>
          </a:p>
          <a:p>
            <a:r>
              <a:rPr lang="en-US" sz="1600" dirty="0"/>
              <a:t>Electronic Lock.</a:t>
            </a:r>
            <a:r>
              <a:rPr lang="en-US" sz="1400" dirty="0"/>
              <a:t> Lock mechanism operated by an RFID card or fob instead of a physical key. </a:t>
            </a:r>
          </a:p>
          <a:p>
            <a:r>
              <a:rPr lang="en-US" sz="1600" dirty="0"/>
              <a:t>Gang Lock. </a:t>
            </a:r>
            <a:r>
              <a:rPr lang="en-US" sz="1400" dirty="0"/>
              <a:t>A locking mechanism with multiple bolts which locks different openings simultaneously by a single action. </a:t>
            </a:r>
          </a:p>
          <a:p>
            <a:r>
              <a:rPr lang="en-US" sz="1600" dirty="0"/>
              <a:t>Key Control. </a:t>
            </a:r>
            <a:r>
              <a:rPr lang="en-US" sz="1400" dirty="0"/>
              <a:t>Any method or procedure which limits unauthorized acquisition of a key and/or controls </a:t>
            </a:r>
          </a:p>
          <a:p>
            <a:r>
              <a:rPr lang="en-US" sz="1400" dirty="0"/>
              <a:t>distribution of authorized keys using a systematic organization of keys and key records </a:t>
            </a:r>
          </a:p>
          <a:p>
            <a:r>
              <a:rPr lang="en-US" sz="1600" dirty="0"/>
              <a:t>Latch Bolt.</a:t>
            </a:r>
            <a:r>
              <a:rPr lang="en-US" sz="1400" dirty="0"/>
              <a:t> A spring actuated bolt, normally with one or more beveled surfaces, which, when aligned with the strike, engages it automatically.</a:t>
            </a:r>
          </a:p>
          <a:p>
            <a:r>
              <a:rPr lang="en-US" sz="1600" dirty="0"/>
              <a:t>Lock Housing</a:t>
            </a:r>
            <a:r>
              <a:rPr lang="en-US" sz="1400" dirty="0"/>
              <a:t>.   Also called lock cylinder; that part of a locking device which is designed to hold a core. </a:t>
            </a:r>
          </a:p>
          <a:p>
            <a:r>
              <a:rPr lang="en-US" sz="1600" dirty="0"/>
              <a:t>Master Key.  </a:t>
            </a:r>
            <a:r>
              <a:rPr lang="en-US" sz="1400" dirty="0"/>
              <a:t>A key that will open every lock in a Master Key System even though each lock has its own key.</a:t>
            </a:r>
          </a:p>
          <a:p>
            <a:r>
              <a:rPr lang="en-US" sz="1600" dirty="0"/>
              <a:t>Plunger Lock</a:t>
            </a:r>
            <a:r>
              <a:rPr lang="en-US" sz="1400" dirty="0"/>
              <a:t>.   Any of various spring-loaded locks or cylinders which move in or out to accomplish a locking function.</a:t>
            </a:r>
          </a:p>
          <a:p>
            <a:r>
              <a:rPr lang="en-US" sz="1600" dirty="0"/>
              <a:t>Ratchet Lock. </a:t>
            </a:r>
            <a:r>
              <a:rPr lang="en-US" sz="1400" dirty="0"/>
              <a:t>Any lock which incorporates a ratchet device allowing locking in more than one position. </a:t>
            </a:r>
          </a:p>
          <a:p>
            <a:r>
              <a:rPr lang="en-US" sz="1600" dirty="0"/>
              <a:t>Restricted Key.</a:t>
            </a:r>
            <a:r>
              <a:rPr lang="en-US" sz="1400" dirty="0"/>
              <a:t> A restricted keyway lock is designed to prevent unauthorized duplication of keys. Most of these locks utilize a key that is controlled by a single source and also requires user to be on a signature card in order to have keys copied. </a:t>
            </a:r>
          </a:p>
          <a:p>
            <a:r>
              <a:rPr lang="en-US" sz="1600" dirty="0"/>
              <a:t>SFIC lock (Small Format Interchangeable Core Lock).</a:t>
            </a:r>
            <a:r>
              <a:rPr lang="en-US" sz="1400" dirty="0"/>
              <a:t>  </a:t>
            </a:r>
            <a:r>
              <a:rPr lang="en-US" sz="1200" dirty="0"/>
              <a:t>Core can be removed from housing and swapped out.</a:t>
            </a:r>
          </a:p>
          <a:p>
            <a:r>
              <a:rPr lang="en-US" sz="1600" dirty="0"/>
              <a:t>Strike.</a:t>
            </a:r>
            <a:r>
              <a:rPr lang="en-US" dirty="0"/>
              <a:t> </a:t>
            </a:r>
            <a:r>
              <a:rPr lang="en-US" sz="1400" dirty="0"/>
              <a:t>A bolt receptacle that can be mounted on any surface as the application requires.</a:t>
            </a:r>
          </a:p>
          <a:p>
            <a:endParaRPr lang="en-US" dirty="0"/>
          </a:p>
          <a:p>
            <a:r>
              <a:rPr lang="en-US" dirty="0"/>
              <a:t> </a:t>
            </a:r>
          </a:p>
        </p:txBody>
      </p:sp>
    </p:spTree>
    <p:extLst>
      <p:ext uri="{BB962C8B-B14F-4D97-AF65-F5344CB8AC3E}">
        <p14:creationId xmlns:p14="http://schemas.microsoft.com/office/powerpoint/2010/main" val="1125342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1401</Words>
  <Application>Microsoft Office PowerPoint</Application>
  <PresentationFormat>Widescreen</PresentationFormat>
  <Paragraphs>120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MV Boli</vt:lpstr>
      <vt:lpstr>Snap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Rabinowitz</dc:creator>
  <cp:lastModifiedBy>Alan Rabinowitz</cp:lastModifiedBy>
  <cp:revision>48</cp:revision>
  <cp:lastPrinted>2018-01-16T21:07:44Z</cp:lastPrinted>
  <dcterms:created xsi:type="dcterms:W3CDTF">2018-01-15T21:21:16Z</dcterms:created>
  <dcterms:modified xsi:type="dcterms:W3CDTF">2018-05-01T17:09:58Z</dcterms:modified>
</cp:coreProperties>
</file>