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15 REASONS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298900681564365E-2"/>
          <c:y val="0.11934170097959287"/>
          <c:w val="0.96557120925027917"/>
          <c:h val="0.6042886963611530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984-4123-94EC-058390FACCA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984-4123-94EC-058390FACCA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984-4123-94EC-058390FACCA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984-4123-94EC-058390FACCA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984-4123-94EC-058390FACCA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984-4123-94EC-058390FACCA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6984-4123-94EC-058390FACCA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6984-4123-94EC-058390FACCAB}"/>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6984-4123-94EC-058390FACCAB}"/>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6984-4123-94EC-058390FACCAB}"/>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6984-4123-94EC-058390FACCAB}"/>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6984-4123-94EC-058390FACCAB}"/>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6984-4123-94EC-058390FACCAB}"/>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6984-4123-94EC-058390FACCAB}"/>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6984-4123-94EC-058390FACCAB}"/>
              </c:ext>
            </c:extLst>
          </c:dPt>
          <c:cat>
            <c:strRef>
              <c:f>Sheet1!$D$5:$D$19</c:f>
              <c:strCache>
                <c:ptCount val="15"/>
                <c:pt idx="0">
                  <c:v>CLIENT EDUCATION</c:v>
                </c:pt>
                <c:pt idx="1">
                  <c:v>UNDERSTANDING APPLICATION</c:v>
                </c:pt>
                <c:pt idx="2">
                  <c:v>SUPPLYING EXPERTISE</c:v>
                </c:pt>
                <c:pt idx="3">
                  <c:v>KEY CODING AND KEY CONTROL PROGRAMS</c:v>
                </c:pt>
                <c:pt idx="4">
                  <c:v>INVENTORY MANAGEMENT</c:v>
                </c:pt>
                <c:pt idx="5">
                  <c:v>QUALITY ASSURANCE</c:v>
                </c:pt>
                <c:pt idx="6">
                  <c:v>ON TIME DELIVERY</c:v>
                </c:pt>
                <c:pt idx="7">
                  <c:v>MANUFACTURING</c:v>
                </c:pt>
                <c:pt idx="8">
                  <c:v>GLOBAL PARTNERSHIPS</c:v>
                </c:pt>
                <c:pt idx="9">
                  <c:v>ENGINEERING CUSTOMIZATION</c:v>
                </c:pt>
                <c:pt idx="10">
                  <c:v>PROJECT MANAGEMENT</c:v>
                </c:pt>
                <c:pt idx="11">
                  <c:v>ENSURING FORM, FIT AND FUNCTION</c:v>
                </c:pt>
                <c:pt idx="12">
                  <c:v>MEETING CLIENT NEEDS AND EXPECTATIONS</c:v>
                </c:pt>
                <c:pt idx="13">
                  <c:v>PROVIDING INSTALLATION AND TRAINING</c:v>
                </c:pt>
                <c:pt idx="14">
                  <c:v>EXCELLENCE IN  CUSTOMER SERVICE </c:v>
                </c:pt>
              </c:strCache>
            </c:strRef>
          </c:cat>
          <c:val>
            <c:numRef>
              <c:f>Sheet1!$E$5:$E$19</c:f>
              <c:numCache>
                <c:formatCode>General</c:formatCode>
                <c:ptCount val="15"/>
                <c:pt idx="0">
                  <c:v>6</c:v>
                </c:pt>
                <c:pt idx="1">
                  <c:v>6</c:v>
                </c:pt>
                <c:pt idx="2">
                  <c:v>6</c:v>
                </c:pt>
                <c:pt idx="3">
                  <c:v>5</c:v>
                </c:pt>
                <c:pt idx="4">
                  <c:v>5</c:v>
                </c:pt>
                <c:pt idx="5">
                  <c:v>10</c:v>
                </c:pt>
                <c:pt idx="6">
                  <c:v>10</c:v>
                </c:pt>
                <c:pt idx="7">
                  <c:v>10</c:v>
                </c:pt>
                <c:pt idx="8">
                  <c:v>2</c:v>
                </c:pt>
                <c:pt idx="9">
                  <c:v>6</c:v>
                </c:pt>
                <c:pt idx="10">
                  <c:v>6</c:v>
                </c:pt>
                <c:pt idx="11">
                  <c:v>6</c:v>
                </c:pt>
                <c:pt idx="12">
                  <c:v>10</c:v>
                </c:pt>
                <c:pt idx="13">
                  <c:v>6</c:v>
                </c:pt>
                <c:pt idx="14">
                  <c:v>6</c:v>
                </c:pt>
              </c:numCache>
            </c:numRef>
          </c:val>
          <c:extLst>
            <c:ext xmlns:c16="http://schemas.microsoft.com/office/drawing/2014/chart" uri="{C3380CC4-5D6E-409C-BE32-E72D297353CC}">
              <c16:uniqueId val="{0000001E-6984-4123-94EC-058390FACCA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7356842340167052E-2"/>
          <c:y val="0.77194355324115471"/>
          <c:w val="0.98093576566044793"/>
          <c:h val="0.212660333247058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D1553D-EE77-8145-9057-167EB5C8C393}" type="datetimeFigureOut">
              <a:rPr lang="en-US" smtClean="0"/>
              <a:t>6/6/2018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E839B6-D07D-9D41-87CA-098A5707170E}" type="slidenum">
              <a:rPr lang="en-US" smtClean="0"/>
              <a:t>‹#›</a:t>
            </a:fld>
            <a:endParaRPr lang="en-US"/>
          </a:p>
        </p:txBody>
      </p:sp>
    </p:spTree>
    <p:extLst>
      <p:ext uri="{BB962C8B-B14F-4D97-AF65-F5344CB8AC3E}">
        <p14:creationId xmlns:p14="http://schemas.microsoft.com/office/powerpoint/2010/main" val="1106851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839B6-D07D-9D41-87CA-098A5707170E}" type="slidenum">
              <a:rPr lang="en-US" smtClean="0"/>
              <a:t>2</a:t>
            </a:fld>
            <a:endParaRPr lang="en-US"/>
          </a:p>
        </p:txBody>
      </p:sp>
    </p:spTree>
    <p:extLst>
      <p:ext uri="{BB962C8B-B14F-4D97-AF65-F5344CB8AC3E}">
        <p14:creationId xmlns:p14="http://schemas.microsoft.com/office/powerpoint/2010/main" val="2303513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6/6/2018</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Ggd0tk7iCOk" TargetMode="Externa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39565"/>
            <a:ext cx="9560854" cy="1013012"/>
          </a:xfrm>
        </p:spPr>
        <p:txBody>
          <a:bodyPr/>
          <a:lstStyle/>
          <a:p>
            <a:r>
              <a:rPr lang="en-US" dirty="0"/>
              <a:t>A Guide To Lock Selection</a:t>
            </a:r>
          </a:p>
        </p:txBody>
      </p:sp>
      <p:pic>
        <p:nvPicPr>
          <p:cNvPr id="4" name="Picture 3"/>
          <p:cNvPicPr>
            <a:picLocks noChangeAspect="1"/>
          </p:cNvPicPr>
          <p:nvPr/>
        </p:nvPicPr>
        <p:blipFill>
          <a:blip r:embed="rId2"/>
          <a:stretch>
            <a:fillRect/>
          </a:stretch>
        </p:blipFill>
        <p:spPr>
          <a:xfrm>
            <a:off x="4456174" y="2027252"/>
            <a:ext cx="723581" cy="1104704"/>
          </a:xfrm>
          <a:prstGeom prst="rect">
            <a:avLst/>
          </a:prstGeom>
        </p:spPr>
      </p:pic>
      <p:pic>
        <p:nvPicPr>
          <p:cNvPr id="5" name="Picture 4"/>
          <p:cNvPicPr>
            <a:picLocks noChangeAspect="1"/>
          </p:cNvPicPr>
          <p:nvPr/>
        </p:nvPicPr>
        <p:blipFill>
          <a:blip r:embed="rId3"/>
          <a:stretch>
            <a:fillRect/>
          </a:stretch>
        </p:blipFill>
        <p:spPr>
          <a:xfrm>
            <a:off x="2807530" y="1923851"/>
            <a:ext cx="227031" cy="346613"/>
          </a:xfrm>
          <a:prstGeom prst="rect">
            <a:avLst/>
          </a:prstGeom>
        </p:spPr>
      </p:pic>
      <p:pic>
        <p:nvPicPr>
          <p:cNvPr id="6" name="Picture 5"/>
          <p:cNvPicPr>
            <a:picLocks noChangeAspect="1"/>
          </p:cNvPicPr>
          <p:nvPr/>
        </p:nvPicPr>
        <p:blipFill>
          <a:blip r:embed="rId4"/>
          <a:stretch>
            <a:fillRect/>
          </a:stretch>
        </p:blipFill>
        <p:spPr>
          <a:xfrm>
            <a:off x="3492974" y="1974627"/>
            <a:ext cx="567467" cy="431275"/>
          </a:xfrm>
          <a:prstGeom prst="rect">
            <a:avLst/>
          </a:prstGeom>
        </p:spPr>
      </p:pic>
      <p:pic>
        <p:nvPicPr>
          <p:cNvPr id="8" name="Picture 7"/>
          <p:cNvPicPr>
            <a:picLocks noChangeAspect="1"/>
          </p:cNvPicPr>
          <p:nvPr/>
        </p:nvPicPr>
        <p:blipFill>
          <a:blip r:embed="rId5"/>
          <a:stretch>
            <a:fillRect/>
          </a:stretch>
        </p:blipFill>
        <p:spPr>
          <a:xfrm>
            <a:off x="4459455" y="1254327"/>
            <a:ext cx="720300" cy="720300"/>
          </a:xfrm>
          <a:prstGeom prst="rect">
            <a:avLst/>
          </a:prstGeom>
        </p:spPr>
      </p:pic>
      <p:pic>
        <p:nvPicPr>
          <p:cNvPr id="10" name="Picture 9"/>
          <p:cNvPicPr>
            <a:picLocks noChangeAspect="1"/>
          </p:cNvPicPr>
          <p:nvPr/>
        </p:nvPicPr>
        <p:blipFill>
          <a:blip r:embed="rId6"/>
          <a:stretch>
            <a:fillRect/>
          </a:stretch>
        </p:blipFill>
        <p:spPr>
          <a:xfrm>
            <a:off x="6139771" y="2493289"/>
            <a:ext cx="262102" cy="400156"/>
          </a:xfrm>
          <a:prstGeom prst="rect">
            <a:avLst/>
          </a:prstGeom>
        </p:spPr>
      </p:pic>
      <p:pic>
        <p:nvPicPr>
          <p:cNvPr id="11" name="Picture 10"/>
          <p:cNvPicPr>
            <a:picLocks noChangeAspect="1"/>
          </p:cNvPicPr>
          <p:nvPr/>
        </p:nvPicPr>
        <p:blipFill>
          <a:blip r:embed="rId7"/>
          <a:stretch>
            <a:fillRect/>
          </a:stretch>
        </p:blipFill>
        <p:spPr>
          <a:xfrm>
            <a:off x="2591983" y="1380629"/>
            <a:ext cx="282358" cy="431081"/>
          </a:xfrm>
          <a:prstGeom prst="rect">
            <a:avLst/>
          </a:prstGeom>
        </p:spPr>
      </p:pic>
      <p:pic>
        <p:nvPicPr>
          <p:cNvPr id="15" name="Picture 14"/>
          <p:cNvPicPr>
            <a:picLocks noChangeAspect="1"/>
          </p:cNvPicPr>
          <p:nvPr/>
        </p:nvPicPr>
        <p:blipFill>
          <a:blip r:embed="rId8"/>
          <a:stretch>
            <a:fillRect/>
          </a:stretch>
        </p:blipFill>
        <p:spPr>
          <a:xfrm>
            <a:off x="7208069" y="507282"/>
            <a:ext cx="1494090" cy="1494090"/>
          </a:xfrm>
          <a:prstGeom prst="rect">
            <a:avLst/>
          </a:prstGeom>
        </p:spPr>
      </p:pic>
      <p:pic>
        <p:nvPicPr>
          <p:cNvPr id="16" name="Picture 15"/>
          <p:cNvPicPr>
            <a:picLocks noChangeAspect="1"/>
          </p:cNvPicPr>
          <p:nvPr/>
        </p:nvPicPr>
        <p:blipFill>
          <a:blip r:embed="rId9"/>
          <a:stretch>
            <a:fillRect/>
          </a:stretch>
        </p:blipFill>
        <p:spPr>
          <a:xfrm>
            <a:off x="451403" y="507282"/>
            <a:ext cx="1494090" cy="1634671"/>
          </a:xfrm>
          <a:prstGeom prst="rect">
            <a:avLst/>
          </a:prstGeom>
        </p:spPr>
      </p:pic>
      <p:pic>
        <p:nvPicPr>
          <p:cNvPr id="17" name="Picture 16">
            <a:extLst>
              <a:ext uri="{FF2B5EF4-FFF2-40B4-BE49-F238E27FC236}">
                <a16:creationId xmlns:a16="http://schemas.microsoft.com/office/drawing/2014/main" id="{7C45E815-F450-4FA3-986A-3304EAC3C11C}"/>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807530" y="5334115"/>
            <a:ext cx="3540968" cy="804764"/>
          </a:xfrm>
          <a:prstGeom prst="rect">
            <a:avLst/>
          </a:prstGeom>
        </p:spPr>
      </p:pic>
    </p:spTree>
    <p:extLst>
      <p:ext uri="{BB962C8B-B14F-4D97-AF65-F5344CB8AC3E}">
        <p14:creationId xmlns:p14="http://schemas.microsoft.com/office/powerpoint/2010/main" val="39401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269524"/>
          </a:xfrm>
        </p:spPr>
        <p:txBody>
          <a:bodyPr/>
          <a:lstStyle/>
          <a:p>
            <a:r>
              <a:rPr lang="en-US" dirty="0"/>
              <a:t>How To Select A Lock</a:t>
            </a:r>
          </a:p>
        </p:txBody>
      </p:sp>
      <p:sp>
        <p:nvSpPr>
          <p:cNvPr id="3" name="Content Placeholder 2"/>
          <p:cNvSpPr>
            <a:spLocks noGrp="1"/>
          </p:cNvSpPr>
          <p:nvPr>
            <p:ph idx="1"/>
          </p:nvPr>
        </p:nvSpPr>
        <p:spPr>
          <a:xfrm>
            <a:off x="779463" y="1192373"/>
            <a:ext cx="5647508" cy="1556948"/>
          </a:xfrm>
        </p:spPr>
        <p:txBody>
          <a:bodyPr/>
          <a:lstStyle/>
          <a:p>
            <a:r>
              <a:rPr lang="en-US" sz="2000" dirty="0"/>
              <a:t>Answer the questions below to find out if you are ready to select and purchase the correct lock for your project.</a:t>
            </a:r>
          </a:p>
          <a:p>
            <a:r>
              <a:rPr lang="en-US" sz="1800" dirty="0"/>
              <a:t>Circle the answers that best match your situation.</a:t>
            </a:r>
          </a:p>
        </p:txBody>
      </p:sp>
      <p:sp>
        <p:nvSpPr>
          <p:cNvPr id="4" name="TextBox 3"/>
          <p:cNvSpPr txBox="1"/>
          <p:nvPr/>
        </p:nvSpPr>
        <p:spPr>
          <a:xfrm>
            <a:off x="1214220" y="2773915"/>
            <a:ext cx="5212751" cy="4524315"/>
          </a:xfrm>
          <a:prstGeom prst="rect">
            <a:avLst/>
          </a:prstGeom>
          <a:noFill/>
        </p:spPr>
        <p:txBody>
          <a:bodyPr wrap="square" rtlCol="0">
            <a:spAutoFit/>
          </a:bodyPr>
          <a:lstStyle/>
          <a:p>
            <a:pPr marL="285750" indent="-285750">
              <a:buFont typeface="Zapf Dingbats" charset="0"/>
              <a:buChar char="✔"/>
            </a:pPr>
            <a:r>
              <a:rPr lang="en-US" sz="1200" dirty="0">
                <a:latin typeface="Arial"/>
                <a:ea typeface="Zapf Dingbats"/>
                <a:cs typeface="Arial"/>
                <a:sym typeface="Zapf Dingbats"/>
              </a:rPr>
              <a:t>How many years have you been selecting lock hardware?</a:t>
            </a:r>
          </a:p>
          <a:p>
            <a:r>
              <a:rPr lang="en-US" sz="1200" dirty="0">
                <a:latin typeface="Arial"/>
                <a:cs typeface="Arial"/>
                <a:sym typeface="Zapf Dingbats"/>
              </a:rPr>
              <a:t>            1.  Three years or less</a:t>
            </a:r>
          </a:p>
          <a:p>
            <a:r>
              <a:rPr lang="en-US" sz="1200" dirty="0">
                <a:latin typeface="Arial"/>
                <a:ea typeface="Zapf Dingbats"/>
                <a:cs typeface="Arial"/>
                <a:sym typeface="Zapf Dingbats"/>
              </a:rPr>
              <a:t>            2.  Three to five years</a:t>
            </a:r>
          </a:p>
          <a:p>
            <a:r>
              <a:rPr lang="en-US" sz="1200" dirty="0">
                <a:latin typeface="Arial"/>
                <a:ea typeface="Zapf Dingbats"/>
                <a:cs typeface="Arial"/>
                <a:sym typeface="Zapf Dingbats"/>
              </a:rPr>
              <a:t>            3.   Five years or more</a:t>
            </a:r>
          </a:p>
          <a:p>
            <a:pPr marL="285750" indent="-285750">
              <a:buFont typeface="Zapf Dingbats" charset="0"/>
              <a:buChar char="✔"/>
            </a:pPr>
            <a:r>
              <a:rPr lang="en-US" sz="1200" dirty="0">
                <a:latin typeface="Arial"/>
                <a:ea typeface="Zapf Dingbats"/>
                <a:cs typeface="Arial"/>
                <a:sym typeface="Zapf Dingbats"/>
              </a:rPr>
              <a:t>How much money do you allocate for a lock purchase?</a:t>
            </a:r>
          </a:p>
          <a:p>
            <a:r>
              <a:rPr lang="en-US" sz="1200" dirty="0">
                <a:latin typeface="Arial"/>
                <a:ea typeface="Zapf Dingbats"/>
                <a:cs typeface="Arial"/>
                <a:sym typeface="Zapf Dingbats"/>
              </a:rPr>
              <a:t>             1.   Leave it up to the enclosure manufacturer to include</a:t>
            </a:r>
          </a:p>
          <a:p>
            <a:r>
              <a:rPr lang="en-US" sz="1200" dirty="0">
                <a:latin typeface="Arial"/>
                <a:ea typeface="Zapf Dingbats"/>
                <a:cs typeface="Arial"/>
                <a:sym typeface="Zapf Dingbats"/>
              </a:rPr>
              <a:t>             2.   As little as possible</a:t>
            </a:r>
          </a:p>
          <a:p>
            <a:r>
              <a:rPr lang="en-US" sz="1200" dirty="0">
                <a:latin typeface="Arial"/>
                <a:ea typeface="Zapf Dingbats"/>
                <a:cs typeface="Arial"/>
                <a:sym typeface="Zapf Dingbats"/>
              </a:rPr>
              <a:t>             3.   Shop for best price of lock type if specified</a:t>
            </a:r>
          </a:p>
          <a:p>
            <a:pPr marL="285750" indent="-285750">
              <a:buFont typeface="Zapf Dingbats" charset="0"/>
              <a:buChar char="✔"/>
            </a:pPr>
            <a:r>
              <a:rPr lang="en-US" sz="1200" dirty="0">
                <a:latin typeface="Arial"/>
                <a:ea typeface="Zapf Dingbats"/>
                <a:cs typeface="Arial"/>
                <a:sym typeface="Zapf Dingbats"/>
              </a:rPr>
              <a:t>How much thought is given to lock selection?</a:t>
            </a:r>
          </a:p>
          <a:p>
            <a:r>
              <a:rPr lang="en-US" sz="1200" dirty="0">
                <a:latin typeface="Arial"/>
                <a:ea typeface="Zapf Dingbats"/>
                <a:cs typeface="Arial"/>
                <a:sym typeface="Zapf Dingbats"/>
              </a:rPr>
              <a:t>             1.   Whatever engineering puts on the BOM</a:t>
            </a:r>
          </a:p>
          <a:p>
            <a:r>
              <a:rPr lang="en-US" sz="1200" dirty="0">
                <a:latin typeface="Arial"/>
                <a:ea typeface="Zapf Dingbats"/>
                <a:cs typeface="Arial"/>
                <a:sym typeface="Zapf Dingbats"/>
              </a:rPr>
              <a:t>             2.   Depends upon the availability</a:t>
            </a:r>
          </a:p>
          <a:p>
            <a:r>
              <a:rPr lang="en-US" sz="1200" dirty="0">
                <a:latin typeface="Arial"/>
                <a:ea typeface="Zapf Dingbats"/>
                <a:cs typeface="Arial"/>
                <a:sym typeface="Zapf Dingbats"/>
              </a:rPr>
              <a:t>             3.   Depends upon the application</a:t>
            </a:r>
          </a:p>
          <a:p>
            <a:pPr marL="171450" indent="-171450">
              <a:buFont typeface="Zapf Dingbats" charset="0"/>
              <a:buChar char="✔"/>
            </a:pPr>
            <a:r>
              <a:rPr lang="en-US" sz="1200" dirty="0">
                <a:latin typeface="Arial"/>
                <a:ea typeface="Zapf Dingbats"/>
                <a:cs typeface="Arial"/>
                <a:sym typeface="Zapf Dingbats"/>
              </a:rPr>
              <a:t>   How would you rate your knowledge about locks?</a:t>
            </a:r>
          </a:p>
          <a:p>
            <a:r>
              <a:rPr lang="en-US" sz="1200" dirty="0">
                <a:latin typeface="Arial"/>
                <a:ea typeface="Zapf Dingbats"/>
                <a:cs typeface="Arial"/>
                <a:sym typeface="Zapf Dingbats"/>
              </a:rPr>
              <a:t>              1.   Fair</a:t>
            </a:r>
          </a:p>
          <a:p>
            <a:r>
              <a:rPr lang="en-US" sz="1200" dirty="0">
                <a:latin typeface="Arial"/>
                <a:ea typeface="Zapf Dingbats"/>
                <a:cs typeface="Arial"/>
                <a:sym typeface="Zapf Dingbats"/>
              </a:rPr>
              <a:t>              2.   Pretty good</a:t>
            </a:r>
          </a:p>
          <a:p>
            <a:r>
              <a:rPr lang="en-US" sz="1200" dirty="0">
                <a:latin typeface="Arial"/>
                <a:ea typeface="Zapf Dingbats"/>
                <a:cs typeface="Arial"/>
                <a:sym typeface="Zapf Dingbats"/>
              </a:rPr>
              <a:t>              3.   Good and know “all” the lock manufacturers</a:t>
            </a:r>
          </a:p>
          <a:p>
            <a:pPr marL="171450" indent="-171450">
              <a:buFont typeface="Zapf Dingbats" charset="0"/>
              <a:buChar char="✔"/>
            </a:pPr>
            <a:r>
              <a:rPr lang="en-US" sz="1200">
                <a:latin typeface="Arial"/>
                <a:ea typeface="Zapf Dingbats"/>
                <a:cs typeface="Arial"/>
                <a:sym typeface="Zapf Dingbats"/>
              </a:rPr>
              <a:t>    Would </a:t>
            </a:r>
            <a:r>
              <a:rPr lang="en-US" sz="1200" dirty="0">
                <a:latin typeface="Arial"/>
                <a:ea typeface="Zapf Dingbats"/>
                <a:cs typeface="Arial"/>
                <a:sym typeface="Zapf Dingbats"/>
              </a:rPr>
              <a:t>you be able to justify your selection if questioned?</a:t>
            </a:r>
          </a:p>
          <a:p>
            <a:r>
              <a:rPr lang="en-US" sz="1200" dirty="0">
                <a:latin typeface="Arial"/>
                <a:ea typeface="Zapf Dingbats"/>
                <a:cs typeface="Arial"/>
                <a:sym typeface="Zapf Dingbats"/>
              </a:rPr>
              <a:t>              1.   Probably</a:t>
            </a:r>
          </a:p>
          <a:p>
            <a:r>
              <a:rPr lang="en-US" sz="1200" dirty="0">
                <a:latin typeface="Arial"/>
                <a:ea typeface="Zapf Dingbats"/>
                <a:cs typeface="Arial"/>
                <a:sym typeface="Zapf Dingbats"/>
              </a:rPr>
              <a:t>              2.   More than likely</a:t>
            </a:r>
          </a:p>
          <a:p>
            <a:r>
              <a:rPr lang="en-US" sz="1200" dirty="0">
                <a:latin typeface="Arial"/>
                <a:ea typeface="Zapf Dingbats"/>
                <a:cs typeface="Arial"/>
                <a:sym typeface="Zapf Dingbats"/>
              </a:rPr>
              <a:t>              3.   Definitely</a:t>
            </a:r>
          </a:p>
          <a:p>
            <a:endParaRPr lang="en-US" sz="1200" dirty="0">
              <a:latin typeface="Arial"/>
              <a:ea typeface="Zapf Dingbats"/>
              <a:cs typeface="Arial"/>
              <a:sym typeface="Zapf Dingbats"/>
            </a:endParaRPr>
          </a:p>
          <a:p>
            <a:endParaRPr lang="en-US" dirty="0">
              <a:latin typeface="Arial"/>
              <a:ea typeface="Zapf Dingbats"/>
              <a:cs typeface="Arial"/>
              <a:sym typeface="Zapf Dingbats"/>
            </a:endParaRPr>
          </a:p>
          <a:p>
            <a:endParaRPr lang="en-US" dirty="0">
              <a:latin typeface="Arial"/>
              <a:ea typeface="Zapf Dingbats"/>
              <a:cs typeface="Arial"/>
              <a:sym typeface="Zapf Dingbats"/>
            </a:endParaRPr>
          </a:p>
        </p:txBody>
      </p:sp>
      <p:sp>
        <p:nvSpPr>
          <p:cNvPr id="5" name="TextBox 4"/>
          <p:cNvSpPr txBox="1"/>
          <p:nvPr/>
        </p:nvSpPr>
        <p:spPr>
          <a:xfrm>
            <a:off x="6657879" y="1775918"/>
            <a:ext cx="2053151" cy="5047536"/>
          </a:xfrm>
          <a:prstGeom prst="rect">
            <a:avLst/>
          </a:prstGeom>
          <a:solidFill>
            <a:srgbClr val="FF6600"/>
          </a:solidFill>
        </p:spPr>
        <p:txBody>
          <a:bodyPr wrap="square" rtlCol="0">
            <a:spAutoFit/>
          </a:bodyPr>
          <a:lstStyle/>
          <a:p>
            <a:r>
              <a:rPr lang="en-US" dirty="0"/>
              <a:t>         RESULTS</a:t>
            </a:r>
          </a:p>
          <a:p>
            <a:r>
              <a:rPr lang="en-US" sz="1200" b="1" dirty="0"/>
              <a:t>9 or less. </a:t>
            </a:r>
            <a:r>
              <a:rPr lang="en-US" sz="1000" dirty="0"/>
              <a:t>Wait!  Locks are the least expensive part of a fixture or display but are the most important component related to product security.  Knowledge is needed regarding the nature of the asset being placed in the  fixture and subsequently the type of lock selected.  </a:t>
            </a:r>
          </a:p>
          <a:p>
            <a:r>
              <a:rPr lang="en-US" sz="1000" dirty="0">
                <a:solidFill>
                  <a:schemeClr val="bg1"/>
                </a:solidFill>
              </a:rPr>
              <a:t>Call Delta Lock for guidance</a:t>
            </a:r>
            <a:r>
              <a:rPr lang="en-US" sz="1000" dirty="0">
                <a:solidFill>
                  <a:srgbClr val="FF0000"/>
                </a:solidFill>
              </a:rPr>
              <a:t>. </a:t>
            </a:r>
          </a:p>
          <a:p>
            <a:endParaRPr lang="en-US" sz="1000" dirty="0">
              <a:solidFill>
                <a:srgbClr val="FF0000"/>
              </a:solidFill>
            </a:endParaRPr>
          </a:p>
          <a:p>
            <a:r>
              <a:rPr lang="en-US" sz="1200" b="1" dirty="0"/>
              <a:t>10-13  </a:t>
            </a:r>
            <a:r>
              <a:rPr lang="en-US" sz="1000" dirty="0"/>
              <a:t>You are on the fence!  Ever give thought to lock longevity, quality durability and resistance to vandalism or  thievery? </a:t>
            </a:r>
          </a:p>
          <a:p>
            <a:r>
              <a:rPr lang="en-US" sz="1000" dirty="0">
                <a:solidFill>
                  <a:srgbClr val="000000"/>
                </a:solidFill>
              </a:rPr>
              <a:t>Call Delta Lock for assistance. </a:t>
            </a:r>
          </a:p>
          <a:p>
            <a:endParaRPr lang="en-US" sz="1000" dirty="0">
              <a:solidFill>
                <a:srgbClr val="000000"/>
              </a:solidFill>
            </a:endParaRPr>
          </a:p>
          <a:p>
            <a:r>
              <a:rPr lang="en-US" sz="1200" b="1" dirty="0"/>
              <a:t>14-15</a:t>
            </a:r>
            <a:r>
              <a:rPr lang="en-US" sz="1000" b="1" dirty="0"/>
              <a:t>  </a:t>
            </a:r>
            <a:r>
              <a:rPr lang="en-US" sz="1000" dirty="0"/>
              <a:t>Go!  You are ready to purchase but there are other important considerations you need to understand to ensure you are making the correct selection for the application and protection of the asset.</a:t>
            </a:r>
          </a:p>
          <a:p>
            <a:r>
              <a:rPr lang="en-US" sz="1200" b="1" dirty="0">
                <a:solidFill>
                  <a:srgbClr val="000000"/>
                </a:solidFill>
              </a:rPr>
              <a:t>Call Delta Lock for their expertise and recommendations</a:t>
            </a:r>
            <a:r>
              <a:rPr lang="en-US" sz="1000" dirty="0">
                <a:solidFill>
                  <a:srgbClr val="000000"/>
                </a:solidFill>
              </a:rPr>
              <a:t>.</a:t>
            </a:r>
          </a:p>
          <a:p>
            <a:endParaRPr lang="en-US" sz="1200" dirty="0"/>
          </a:p>
          <a:p>
            <a:endParaRPr lang="en-US" sz="1000" dirty="0"/>
          </a:p>
        </p:txBody>
      </p:sp>
    </p:spTree>
    <p:extLst>
      <p:ext uri="{BB962C8B-B14F-4D97-AF65-F5344CB8AC3E}">
        <p14:creationId xmlns:p14="http://schemas.microsoft.com/office/powerpoint/2010/main" val="290155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AA54C-6C18-4036-8FA2-3AF11A49E4D7}"/>
              </a:ext>
            </a:extLst>
          </p:cNvPr>
          <p:cNvSpPr txBox="1"/>
          <p:nvPr/>
        </p:nvSpPr>
        <p:spPr>
          <a:xfrm>
            <a:off x="949910" y="443883"/>
            <a:ext cx="7457243" cy="923330"/>
          </a:xfrm>
          <a:prstGeom prst="rect">
            <a:avLst/>
          </a:prstGeom>
          <a:noFill/>
        </p:spPr>
        <p:txBody>
          <a:bodyPr wrap="square" rtlCol="0">
            <a:spAutoFit/>
          </a:bodyPr>
          <a:lstStyle/>
          <a:p>
            <a:r>
              <a:rPr lang="en-US" sz="5400" dirty="0">
                <a:latin typeface="+mj-lt"/>
              </a:rPr>
              <a:t>Why Choose Delta Lock?</a:t>
            </a:r>
          </a:p>
        </p:txBody>
      </p:sp>
      <p:graphicFrame>
        <p:nvGraphicFramePr>
          <p:cNvPr id="3" name="Chart 2">
            <a:extLst>
              <a:ext uri="{FF2B5EF4-FFF2-40B4-BE49-F238E27FC236}">
                <a16:creationId xmlns:a16="http://schemas.microsoft.com/office/drawing/2014/main" id="{908A4CB6-168F-4D6E-82EA-A3C37C8CCB39}"/>
              </a:ext>
            </a:extLst>
          </p:cNvPr>
          <p:cNvGraphicFramePr>
            <a:graphicFrameLocks/>
          </p:cNvGraphicFramePr>
          <p:nvPr>
            <p:extLst>
              <p:ext uri="{D42A27DB-BD31-4B8C-83A1-F6EECF244321}">
                <p14:modId xmlns:p14="http://schemas.microsoft.com/office/powerpoint/2010/main" val="927800709"/>
              </p:ext>
            </p:extLst>
          </p:nvPr>
        </p:nvGraphicFramePr>
        <p:xfrm>
          <a:off x="514349" y="1464816"/>
          <a:ext cx="8115301" cy="49493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098B45E-715C-4048-9C1D-C827FACC2ED1}"/>
              </a:ext>
            </a:extLst>
          </p:cNvPr>
          <p:cNvSpPr txBox="1"/>
          <p:nvPr/>
        </p:nvSpPr>
        <p:spPr>
          <a:xfrm>
            <a:off x="607285" y="5202313"/>
            <a:ext cx="284086" cy="1446550"/>
          </a:xfrm>
          <a:prstGeom prst="rect">
            <a:avLst/>
          </a:prstGeom>
          <a:noFill/>
        </p:spPr>
        <p:txBody>
          <a:bodyPr wrap="square" rtlCol="0">
            <a:spAutoFit/>
          </a:bodyPr>
          <a:lstStyle/>
          <a:p>
            <a:r>
              <a:rPr lang="en-US" sz="1400" dirty="0"/>
              <a:t>1</a:t>
            </a:r>
          </a:p>
          <a:p>
            <a:r>
              <a:rPr lang="en-US" sz="1400" dirty="0"/>
              <a:t>2</a:t>
            </a:r>
          </a:p>
          <a:p>
            <a:r>
              <a:rPr lang="en-US" sz="1400" dirty="0"/>
              <a:t>3</a:t>
            </a:r>
          </a:p>
          <a:p>
            <a:r>
              <a:rPr lang="en-US" sz="1400" dirty="0"/>
              <a:t>4</a:t>
            </a:r>
          </a:p>
          <a:p>
            <a:r>
              <a:rPr lang="en-US" sz="1400" dirty="0"/>
              <a:t>5</a:t>
            </a:r>
          </a:p>
          <a:p>
            <a:endParaRPr lang="en-US" dirty="0"/>
          </a:p>
        </p:txBody>
      </p:sp>
      <p:sp>
        <p:nvSpPr>
          <p:cNvPr id="8" name="TextBox 7">
            <a:extLst>
              <a:ext uri="{FF2B5EF4-FFF2-40B4-BE49-F238E27FC236}">
                <a16:creationId xmlns:a16="http://schemas.microsoft.com/office/drawing/2014/main" id="{F884C624-560F-4438-9C95-02AD9B428B27}"/>
              </a:ext>
            </a:extLst>
          </p:cNvPr>
          <p:cNvSpPr txBox="1"/>
          <p:nvPr/>
        </p:nvSpPr>
        <p:spPr>
          <a:xfrm>
            <a:off x="3231471" y="5202312"/>
            <a:ext cx="355107" cy="1169551"/>
          </a:xfrm>
          <a:prstGeom prst="rect">
            <a:avLst/>
          </a:prstGeom>
          <a:noFill/>
        </p:spPr>
        <p:txBody>
          <a:bodyPr wrap="square" rtlCol="0">
            <a:spAutoFit/>
          </a:bodyPr>
          <a:lstStyle/>
          <a:p>
            <a:r>
              <a:rPr lang="en-US" sz="1400" dirty="0"/>
              <a:t>6789</a:t>
            </a:r>
          </a:p>
          <a:p>
            <a:r>
              <a:rPr lang="en-US" sz="1400" dirty="0"/>
              <a:t>10</a:t>
            </a:r>
          </a:p>
        </p:txBody>
      </p:sp>
      <p:sp>
        <p:nvSpPr>
          <p:cNvPr id="9" name="TextBox 8">
            <a:extLst>
              <a:ext uri="{FF2B5EF4-FFF2-40B4-BE49-F238E27FC236}">
                <a16:creationId xmlns:a16="http://schemas.microsoft.com/office/drawing/2014/main" id="{555D4084-EDB3-41F0-9C3F-47669049AC6D}"/>
              </a:ext>
            </a:extLst>
          </p:cNvPr>
          <p:cNvSpPr txBox="1"/>
          <p:nvPr/>
        </p:nvSpPr>
        <p:spPr>
          <a:xfrm>
            <a:off x="5846222" y="5202313"/>
            <a:ext cx="461639" cy="1169551"/>
          </a:xfrm>
          <a:prstGeom prst="rect">
            <a:avLst/>
          </a:prstGeom>
          <a:noFill/>
        </p:spPr>
        <p:txBody>
          <a:bodyPr wrap="square" rtlCol="0">
            <a:spAutoFit/>
          </a:bodyPr>
          <a:lstStyle/>
          <a:p>
            <a:r>
              <a:rPr lang="en-US" sz="1400" dirty="0"/>
              <a:t>11</a:t>
            </a:r>
          </a:p>
          <a:p>
            <a:r>
              <a:rPr lang="en-US" sz="1400" dirty="0"/>
              <a:t>12</a:t>
            </a:r>
          </a:p>
          <a:p>
            <a:r>
              <a:rPr lang="en-US" sz="1400" dirty="0"/>
              <a:t>13</a:t>
            </a:r>
          </a:p>
          <a:p>
            <a:r>
              <a:rPr lang="en-US" sz="1400" dirty="0"/>
              <a:t>14</a:t>
            </a:r>
            <a:br>
              <a:rPr lang="en-US" sz="1400" dirty="0"/>
            </a:br>
            <a:r>
              <a:rPr lang="en-US" sz="1400" dirty="0"/>
              <a:t>15</a:t>
            </a:r>
          </a:p>
        </p:txBody>
      </p:sp>
      <p:sp>
        <p:nvSpPr>
          <p:cNvPr id="10" name="TextBox 9">
            <a:extLst>
              <a:ext uri="{FF2B5EF4-FFF2-40B4-BE49-F238E27FC236}">
                <a16:creationId xmlns:a16="http://schemas.microsoft.com/office/drawing/2014/main" id="{593E0352-E270-4A47-86BD-6AAF63685DF1}"/>
              </a:ext>
            </a:extLst>
          </p:cNvPr>
          <p:cNvSpPr txBox="1"/>
          <p:nvPr/>
        </p:nvSpPr>
        <p:spPr>
          <a:xfrm>
            <a:off x="2565647" y="2867488"/>
            <a:ext cx="310719" cy="369332"/>
          </a:xfrm>
          <a:prstGeom prst="rect">
            <a:avLst/>
          </a:prstGeom>
          <a:noFill/>
        </p:spPr>
        <p:txBody>
          <a:bodyPr wrap="square" rtlCol="0">
            <a:spAutoFit/>
          </a:bodyPr>
          <a:lstStyle/>
          <a:p>
            <a:r>
              <a:rPr lang="en-US" dirty="0"/>
              <a:t>1</a:t>
            </a:r>
          </a:p>
        </p:txBody>
      </p:sp>
      <p:sp>
        <p:nvSpPr>
          <p:cNvPr id="11" name="TextBox 10">
            <a:extLst>
              <a:ext uri="{FF2B5EF4-FFF2-40B4-BE49-F238E27FC236}">
                <a16:creationId xmlns:a16="http://schemas.microsoft.com/office/drawing/2014/main" id="{E8402EE2-442F-4F15-AF91-EE7FBBA4D544}"/>
              </a:ext>
            </a:extLst>
          </p:cNvPr>
          <p:cNvSpPr txBox="1"/>
          <p:nvPr/>
        </p:nvSpPr>
        <p:spPr>
          <a:xfrm>
            <a:off x="2618913" y="3169527"/>
            <a:ext cx="319596" cy="369332"/>
          </a:xfrm>
          <a:prstGeom prst="rect">
            <a:avLst/>
          </a:prstGeom>
          <a:noFill/>
        </p:spPr>
        <p:txBody>
          <a:bodyPr wrap="square" rtlCol="0">
            <a:spAutoFit/>
          </a:bodyPr>
          <a:lstStyle/>
          <a:p>
            <a:r>
              <a:rPr lang="en-US" dirty="0"/>
              <a:t>6</a:t>
            </a:r>
          </a:p>
        </p:txBody>
      </p:sp>
      <p:sp>
        <p:nvSpPr>
          <p:cNvPr id="12" name="TextBox 11">
            <a:extLst>
              <a:ext uri="{FF2B5EF4-FFF2-40B4-BE49-F238E27FC236}">
                <a16:creationId xmlns:a16="http://schemas.microsoft.com/office/drawing/2014/main" id="{B2E4D8E2-0EC8-45E7-8F6E-AF95F95AB4DE}"/>
              </a:ext>
            </a:extLst>
          </p:cNvPr>
          <p:cNvSpPr txBox="1"/>
          <p:nvPr/>
        </p:nvSpPr>
        <p:spPr>
          <a:xfrm>
            <a:off x="2769833" y="3557726"/>
            <a:ext cx="461638" cy="369332"/>
          </a:xfrm>
          <a:prstGeom prst="rect">
            <a:avLst/>
          </a:prstGeom>
          <a:noFill/>
        </p:spPr>
        <p:txBody>
          <a:bodyPr wrap="square" rtlCol="0">
            <a:spAutoFit/>
          </a:bodyPr>
          <a:lstStyle/>
          <a:p>
            <a:r>
              <a:rPr lang="en-US" dirty="0"/>
              <a:t>11</a:t>
            </a:r>
          </a:p>
        </p:txBody>
      </p:sp>
      <p:sp>
        <p:nvSpPr>
          <p:cNvPr id="14" name="TextBox 13">
            <a:extLst>
              <a:ext uri="{FF2B5EF4-FFF2-40B4-BE49-F238E27FC236}">
                <a16:creationId xmlns:a16="http://schemas.microsoft.com/office/drawing/2014/main" id="{AF5055F7-02B2-40D7-B5EA-BD7FC8718233}"/>
              </a:ext>
            </a:extLst>
          </p:cNvPr>
          <p:cNvSpPr txBox="1"/>
          <p:nvPr/>
        </p:nvSpPr>
        <p:spPr>
          <a:xfrm>
            <a:off x="6587233" y="2546582"/>
            <a:ext cx="372862" cy="369332"/>
          </a:xfrm>
          <a:prstGeom prst="rect">
            <a:avLst/>
          </a:prstGeom>
          <a:noFill/>
        </p:spPr>
        <p:txBody>
          <a:bodyPr wrap="square" rtlCol="0">
            <a:spAutoFit/>
          </a:bodyPr>
          <a:lstStyle/>
          <a:p>
            <a:r>
              <a:rPr lang="en-US" dirty="0"/>
              <a:t>2</a:t>
            </a:r>
          </a:p>
        </p:txBody>
      </p:sp>
      <p:sp>
        <p:nvSpPr>
          <p:cNvPr id="15" name="TextBox 14">
            <a:extLst>
              <a:ext uri="{FF2B5EF4-FFF2-40B4-BE49-F238E27FC236}">
                <a16:creationId xmlns:a16="http://schemas.microsoft.com/office/drawing/2014/main" id="{94FE1EAA-91FE-4C0D-AB21-23A0C4A558BD}"/>
              </a:ext>
            </a:extLst>
          </p:cNvPr>
          <p:cNvSpPr txBox="1"/>
          <p:nvPr/>
        </p:nvSpPr>
        <p:spPr>
          <a:xfrm>
            <a:off x="6640498" y="2867488"/>
            <a:ext cx="301841" cy="369332"/>
          </a:xfrm>
          <a:prstGeom prst="rect">
            <a:avLst/>
          </a:prstGeom>
          <a:noFill/>
        </p:spPr>
        <p:txBody>
          <a:bodyPr wrap="square" rtlCol="0">
            <a:spAutoFit/>
          </a:bodyPr>
          <a:lstStyle/>
          <a:p>
            <a:r>
              <a:rPr lang="en-US" dirty="0"/>
              <a:t>7</a:t>
            </a:r>
          </a:p>
        </p:txBody>
      </p:sp>
      <p:sp>
        <p:nvSpPr>
          <p:cNvPr id="16" name="TextBox 15">
            <a:extLst>
              <a:ext uri="{FF2B5EF4-FFF2-40B4-BE49-F238E27FC236}">
                <a16:creationId xmlns:a16="http://schemas.microsoft.com/office/drawing/2014/main" id="{CF3F829F-3BDB-4E71-8815-E6927C9ED79B}"/>
              </a:ext>
            </a:extLst>
          </p:cNvPr>
          <p:cNvSpPr txBox="1"/>
          <p:nvPr/>
        </p:nvSpPr>
        <p:spPr>
          <a:xfrm>
            <a:off x="4181381" y="3927058"/>
            <a:ext cx="390618" cy="369332"/>
          </a:xfrm>
          <a:prstGeom prst="rect">
            <a:avLst/>
          </a:prstGeom>
          <a:noFill/>
        </p:spPr>
        <p:txBody>
          <a:bodyPr wrap="square" rtlCol="0">
            <a:spAutoFit/>
          </a:bodyPr>
          <a:lstStyle/>
          <a:p>
            <a:r>
              <a:rPr lang="en-US" dirty="0"/>
              <a:t>12</a:t>
            </a:r>
          </a:p>
        </p:txBody>
      </p:sp>
      <p:sp>
        <p:nvSpPr>
          <p:cNvPr id="17" name="TextBox 16">
            <a:extLst>
              <a:ext uri="{FF2B5EF4-FFF2-40B4-BE49-F238E27FC236}">
                <a16:creationId xmlns:a16="http://schemas.microsoft.com/office/drawing/2014/main" id="{02818C89-B491-465C-BBBA-A5706F80155F}"/>
              </a:ext>
            </a:extLst>
          </p:cNvPr>
          <p:cNvSpPr txBox="1"/>
          <p:nvPr/>
        </p:nvSpPr>
        <p:spPr>
          <a:xfrm>
            <a:off x="5304684" y="3852909"/>
            <a:ext cx="417251" cy="369332"/>
          </a:xfrm>
          <a:prstGeom prst="rect">
            <a:avLst/>
          </a:prstGeom>
          <a:noFill/>
        </p:spPr>
        <p:txBody>
          <a:bodyPr wrap="square" rtlCol="0">
            <a:spAutoFit/>
          </a:bodyPr>
          <a:lstStyle/>
          <a:p>
            <a:r>
              <a:rPr lang="en-US" dirty="0"/>
              <a:t>3</a:t>
            </a:r>
          </a:p>
        </p:txBody>
      </p:sp>
      <p:sp>
        <p:nvSpPr>
          <p:cNvPr id="18" name="TextBox 17">
            <a:extLst>
              <a:ext uri="{FF2B5EF4-FFF2-40B4-BE49-F238E27FC236}">
                <a16:creationId xmlns:a16="http://schemas.microsoft.com/office/drawing/2014/main" id="{B61726C8-7EFA-450A-A2B3-EDA7CE31EAE4}"/>
              </a:ext>
            </a:extLst>
          </p:cNvPr>
          <p:cNvSpPr txBox="1"/>
          <p:nvPr/>
        </p:nvSpPr>
        <p:spPr>
          <a:xfrm>
            <a:off x="6454067" y="3373060"/>
            <a:ext cx="443884" cy="369332"/>
          </a:xfrm>
          <a:prstGeom prst="rect">
            <a:avLst/>
          </a:prstGeom>
          <a:noFill/>
        </p:spPr>
        <p:txBody>
          <a:bodyPr wrap="square" rtlCol="0">
            <a:spAutoFit/>
          </a:bodyPr>
          <a:lstStyle/>
          <a:p>
            <a:r>
              <a:rPr lang="en-US" dirty="0"/>
              <a:t>8</a:t>
            </a:r>
          </a:p>
        </p:txBody>
      </p:sp>
      <p:sp>
        <p:nvSpPr>
          <p:cNvPr id="19" name="TextBox 18">
            <a:extLst>
              <a:ext uri="{FF2B5EF4-FFF2-40B4-BE49-F238E27FC236}">
                <a16:creationId xmlns:a16="http://schemas.microsoft.com/office/drawing/2014/main" id="{A121AF29-A673-475F-AA29-5E88DC8FEBBB}"/>
              </a:ext>
            </a:extLst>
          </p:cNvPr>
          <p:cNvSpPr txBox="1"/>
          <p:nvPr/>
        </p:nvSpPr>
        <p:spPr>
          <a:xfrm>
            <a:off x="3189164" y="3777744"/>
            <a:ext cx="417250" cy="369332"/>
          </a:xfrm>
          <a:prstGeom prst="rect">
            <a:avLst/>
          </a:prstGeom>
          <a:noFill/>
        </p:spPr>
        <p:txBody>
          <a:bodyPr wrap="square" rtlCol="0">
            <a:spAutoFit/>
          </a:bodyPr>
          <a:lstStyle/>
          <a:p>
            <a:r>
              <a:rPr lang="en-US" dirty="0"/>
              <a:t>13</a:t>
            </a:r>
          </a:p>
        </p:txBody>
      </p:sp>
      <p:sp>
        <p:nvSpPr>
          <p:cNvPr id="20" name="TextBox 19">
            <a:extLst>
              <a:ext uri="{FF2B5EF4-FFF2-40B4-BE49-F238E27FC236}">
                <a16:creationId xmlns:a16="http://schemas.microsoft.com/office/drawing/2014/main" id="{5268F03C-7D2F-4991-90EE-259901F0B6DF}"/>
              </a:ext>
            </a:extLst>
          </p:cNvPr>
          <p:cNvSpPr txBox="1"/>
          <p:nvPr/>
        </p:nvSpPr>
        <p:spPr>
          <a:xfrm>
            <a:off x="6152227" y="2293796"/>
            <a:ext cx="488271" cy="369332"/>
          </a:xfrm>
          <a:prstGeom prst="rect">
            <a:avLst/>
          </a:prstGeom>
          <a:noFill/>
        </p:spPr>
        <p:txBody>
          <a:bodyPr wrap="square" rtlCol="0">
            <a:spAutoFit/>
          </a:bodyPr>
          <a:lstStyle/>
          <a:p>
            <a:r>
              <a:rPr lang="en-US" dirty="0"/>
              <a:t>4</a:t>
            </a:r>
          </a:p>
        </p:txBody>
      </p:sp>
      <p:sp>
        <p:nvSpPr>
          <p:cNvPr id="21" name="TextBox 20">
            <a:extLst>
              <a:ext uri="{FF2B5EF4-FFF2-40B4-BE49-F238E27FC236}">
                <a16:creationId xmlns:a16="http://schemas.microsoft.com/office/drawing/2014/main" id="{767E48E1-1DB8-4915-B80D-7785AE314944}"/>
              </a:ext>
            </a:extLst>
          </p:cNvPr>
          <p:cNvSpPr txBox="1"/>
          <p:nvPr/>
        </p:nvSpPr>
        <p:spPr>
          <a:xfrm>
            <a:off x="5513309" y="2104865"/>
            <a:ext cx="426128" cy="369332"/>
          </a:xfrm>
          <a:prstGeom prst="rect">
            <a:avLst/>
          </a:prstGeom>
          <a:noFill/>
        </p:spPr>
        <p:txBody>
          <a:bodyPr wrap="square" rtlCol="0">
            <a:spAutoFit/>
          </a:bodyPr>
          <a:lstStyle/>
          <a:p>
            <a:r>
              <a:rPr lang="en-US" dirty="0"/>
              <a:t>9</a:t>
            </a:r>
          </a:p>
        </p:txBody>
      </p:sp>
      <p:sp>
        <p:nvSpPr>
          <p:cNvPr id="22" name="TextBox 21">
            <a:extLst>
              <a:ext uri="{FF2B5EF4-FFF2-40B4-BE49-F238E27FC236}">
                <a16:creationId xmlns:a16="http://schemas.microsoft.com/office/drawing/2014/main" id="{52B77384-6D9D-4DB6-BA69-1B73DA03B17B}"/>
              </a:ext>
            </a:extLst>
          </p:cNvPr>
          <p:cNvSpPr txBox="1"/>
          <p:nvPr/>
        </p:nvSpPr>
        <p:spPr>
          <a:xfrm>
            <a:off x="4828893" y="2093819"/>
            <a:ext cx="471626" cy="369332"/>
          </a:xfrm>
          <a:prstGeom prst="rect">
            <a:avLst/>
          </a:prstGeom>
          <a:noFill/>
        </p:spPr>
        <p:txBody>
          <a:bodyPr wrap="square" rtlCol="0">
            <a:spAutoFit/>
          </a:bodyPr>
          <a:lstStyle/>
          <a:p>
            <a:r>
              <a:rPr lang="en-US" dirty="0"/>
              <a:t>14</a:t>
            </a:r>
          </a:p>
        </p:txBody>
      </p:sp>
      <p:sp>
        <p:nvSpPr>
          <p:cNvPr id="23" name="TextBox 22">
            <a:extLst>
              <a:ext uri="{FF2B5EF4-FFF2-40B4-BE49-F238E27FC236}">
                <a16:creationId xmlns:a16="http://schemas.microsoft.com/office/drawing/2014/main" id="{17224783-1139-4AFF-94E5-6565F839D731}"/>
              </a:ext>
            </a:extLst>
          </p:cNvPr>
          <p:cNvSpPr txBox="1"/>
          <p:nvPr/>
        </p:nvSpPr>
        <p:spPr>
          <a:xfrm>
            <a:off x="2909518" y="2353176"/>
            <a:ext cx="488271" cy="369332"/>
          </a:xfrm>
          <a:prstGeom prst="rect">
            <a:avLst/>
          </a:prstGeom>
          <a:noFill/>
        </p:spPr>
        <p:txBody>
          <a:bodyPr wrap="square" rtlCol="0">
            <a:spAutoFit/>
          </a:bodyPr>
          <a:lstStyle/>
          <a:p>
            <a:r>
              <a:rPr lang="en-US" dirty="0"/>
              <a:t>5</a:t>
            </a:r>
          </a:p>
        </p:txBody>
      </p:sp>
      <p:sp>
        <p:nvSpPr>
          <p:cNvPr id="24" name="TextBox 23">
            <a:extLst>
              <a:ext uri="{FF2B5EF4-FFF2-40B4-BE49-F238E27FC236}">
                <a16:creationId xmlns:a16="http://schemas.microsoft.com/office/drawing/2014/main" id="{C6EE97D0-B64C-4E46-BFDD-4FCD3D433674}"/>
              </a:ext>
            </a:extLst>
          </p:cNvPr>
          <p:cNvSpPr txBox="1"/>
          <p:nvPr/>
        </p:nvSpPr>
        <p:spPr>
          <a:xfrm>
            <a:off x="3606414" y="2136846"/>
            <a:ext cx="541538" cy="369332"/>
          </a:xfrm>
          <a:prstGeom prst="rect">
            <a:avLst/>
          </a:prstGeom>
          <a:noFill/>
        </p:spPr>
        <p:txBody>
          <a:bodyPr wrap="square" rtlCol="0">
            <a:spAutoFit/>
          </a:bodyPr>
          <a:lstStyle/>
          <a:p>
            <a:r>
              <a:rPr lang="en-US" dirty="0"/>
              <a:t>10</a:t>
            </a:r>
          </a:p>
        </p:txBody>
      </p:sp>
      <p:sp>
        <p:nvSpPr>
          <p:cNvPr id="25" name="TextBox 24">
            <a:extLst>
              <a:ext uri="{FF2B5EF4-FFF2-40B4-BE49-F238E27FC236}">
                <a16:creationId xmlns:a16="http://schemas.microsoft.com/office/drawing/2014/main" id="{79720400-98A7-460B-8797-F7B55987129F}"/>
              </a:ext>
            </a:extLst>
          </p:cNvPr>
          <p:cNvSpPr txBox="1"/>
          <p:nvPr/>
        </p:nvSpPr>
        <p:spPr>
          <a:xfrm>
            <a:off x="4193521" y="2056744"/>
            <a:ext cx="532660"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339105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03C9-1E79-42A1-83FB-B25E2B78BD8C}"/>
              </a:ext>
            </a:extLst>
          </p:cNvPr>
          <p:cNvSpPr>
            <a:spLocks noGrp="1"/>
          </p:cNvSpPr>
          <p:nvPr>
            <p:ph type="title"/>
          </p:nvPr>
        </p:nvSpPr>
        <p:spPr/>
        <p:txBody>
          <a:bodyPr/>
          <a:lstStyle/>
          <a:p>
            <a:r>
              <a:rPr lang="en-US" dirty="0" err="1"/>
              <a:t>Mobi</a:t>
            </a:r>
            <a:endParaRPr lang="en-US" sz="900" baseline="30000" dirty="0"/>
          </a:p>
        </p:txBody>
      </p:sp>
      <p:sp>
        <p:nvSpPr>
          <p:cNvPr id="4" name="Text Placeholder 3">
            <a:extLst>
              <a:ext uri="{FF2B5EF4-FFF2-40B4-BE49-F238E27FC236}">
                <a16:creationId xmlns:a16="http://schemas.microsoft.com/office/drawing/2014/main" id="{F53CEC28-EB70-4180-8A09-002912D373EC}"/>
              </a:ext>
            </a:extLst>
          </p:cNvPr>
          <p:cNvSpPr>
            <a:spLocks noGrp="1"/>
          </p:cNvSpPr>
          <p:nvPr>
            <p:ph type="body" sz="half" idx="2"/>
          </p:nvPr>
        </p:nvSpPr>
        <p:spPr>
          <a:xfrm>
            <a:off x="812750" y="2005722"/>
            <a:ext cx="3963436" cy="3630967"/>
          </a:xfrm>
        </p:spPr>
        <p:txBody>
          <a:bodyPr>
            <a:normAutofit fontScale="62500" lnSpcReduction="20000"/>
          </a:bodyPr>
          <a:lstStyle/>
          <a:p>
            <a:pPr algn="l"/>
            <a:r>
              <a:rPr lang="en-US" dirty="0" err="1"/>
              <a:t>Mobi</a:t>
            </a:r>
            <a:r>
              <a:rPr lang="en-US" dirty="0"/>
              <a:t>    is a patented retrofit smart key that uses your current key and lock to provide audit trails and activate analog or digital cameras to capture events in real time.</a:t>
            </a:r>
          </a:p>
          <a:p>
            <a:pPr algn="l"/>
            <a:endParaRPr lang="en-US" dirty="0"/>
          </a:p>
          <a:p>
            <a:pPr algn="l"/>
            <a:r>
              <a:rPr lang="en-US" dirty="0"/>
              <a:t>Lock I.D., time, date are captured when the lock is opened.  Screen pops, e-mail and text messages are  immediately sent to Loss Prevention and the event recorded on video.   </a:t>
            </a:r>
          </a:p>
          <a:p>
            <a:pPr algn="l"/>
            <a:endParaRPr lang="en-US" dirty="0"/>
          </a:p>
          <a:p>
            <a:pPr algn="l"/>
            <a:r>
              <a:rPr lang="en-US" dirty="0" err="1"/>
              <a:t>Mobi</a:t>
            </a:r>
            <a:r>
              <a:rPr lang="en-US" dirty="0"/>
              <a:t>    is modular and its related components can be relocated easily to sensitive areas subject to theft. </a:t>
            </a:r>
          </a:p>
          <a:p>
            <a:pPr algn="l"/>
            <a:endParaRPr lang="en-US" dirty="0"/>
          </a:p>
          <a:p>
            <a:pPr algn="l"/>
            <a:r>
              <a:rPr lang="en-US" dirty="0"/>
              <a:t>See </a:t>
            </a:r>
            <a:r>
              <a:rPr lang="en-US" dirty="0" err="1"/>
              <a:t>Mobi</a:t>
            </a:r>
            <a:r>
              <a:rPr lang="en-US" dirty="0"/>
              <a:t>    in action using this link.</a:t>
            </a:r>
          </a:p>
          <a:p>
            <a:pPr algn="l"/>
            <a:r>
              <a:rPr lang="en-US" u="sng" dirty="0">
                <a:effectLst/>
                <a:hlinkClick r:id="rId2"/>
              </a:rPr>
              <a:t>https://www.youtube.com/watch?v=Ggd0tk7iCOk</a:t>
            </a:r>
            <a:endParaRPr lang="en-US" u="sng" dirty="0">
              <a:effectLst/>
            </a:endParaRPr>
          </a:p>
          <a:p>
            <a:pPr algn="l"/>
            <a:endParaRPr lang="en-US" dirty="0">
              <a:effectLst/>
            </a:endParaRPr>
          </a:p>
          <a:p>
            <a:pPr algn="l"/>
            <a:r>
              <a:rPr lang="en-US" dirty="0" err="1"/>
              <a:t>Mobi</a:t>
            </a:r>
            <a:r>
              <a:rPr lang="en-US" dirty="0"/>
              <a:t>     contains artificial intelligence or AI that brings Loss Prevention analytics to a new level.</a:t>
            </a:r>
          </a:p>
          <a:p>
            <a:pPr algn="l"/>
            <a:endParaRPr lang="en-US" dirty="0"/>
          </a:p>
          <a:p>
            <a:pPr algn="l"/>
            <a:endParaRPr lang="en-US" dirty="0"/>
          </a:p>
          <a:p>
            <a:pPr algn="l"/>
            <a:endParaRPr lang="en-US" dirty="0"/>
          </a:p>
        </p:txBody>
      </p:sp>
      <p:pic>
        <p:nvPicPr>
          <p:cNvPr id="6" name="Picture 5">
            <a:extLst>
              <a:ext uri="{FF2B5EF4-FFF2-40B4-BE49-F238E27FC236}">
                <a16:creationId xmlns:a16="http://schemas.microsoft.com/office/drawing/2014/main" id="{B3278A7D-6A4E-4E5C-979B-9E20357EA6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2801" y="1207085"/>
            <a:ext cx="3522451" cy="1499771"/>
          </a:xfrm>
          <a:prstGeom prst="rect">
            <a:avLst/>
          </a:prstGeom>
        </p:spPr>
      </p:pic>
      <p:pic>
        <p:nvPicPr>
          <p:cNvPr id="8" name="Picture 7" descr="A picture containing indoor, wall, object, floor&#10;&#10;Description generated with very high confidence">
            <a:extLst>
              <a:ext uri="{FF2B5EF4-FFF2-40B4-BE49-F238E27FC236}">
                <a16:creationId xmlns:a16="http://schemas.microsoft.com/office/drawing/2014/main" id="{A8D601A0-6533-406F-BC5E-4166912A239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02238" y="3429000"/>
            <a:ext cx="2003579" cy="2671439"/>
          </a:xfrm>
          <a:prstGeom prst="rect">
            <a:avLst/>
          </a:prstGeom>
        </p:spPr>
      </p:pic>
      <p:sp>
        <p:nvSpPr>
          <p:cNvPr id="9" name="TextBox 8">
            <a:extLst>
              <a:ext uri="{FF2B5EF4-FFF2-40B4-BE49-F238E27FC236}">
                <a16:creationId xmlns:a16="http://schemas.microsoft.com/office/drawing/2014/main" id="{EB7243A0-9190-4C02-850D-C986C82A7D9B}"/>
              </a:ext>
            </a:extLst>
          </p:cNvPr>
          <p:cNvSpPr txBox="1"/>
          <p:nvPr/>
        </p:nvSpPr>
        <p:spPr>
          <a:xfrm>
            <a:off x="3045041" y="1212433"/>
            <a:ext cx="497149" cy="369332"/>
          </a:xfrm>
          <a:prstGeom prst="rect">
            <a:avLst/>
          </a:prstGeom>
          <a:noFill/>
        </p:spPr>
        <p:txBody>
          <a:bodyPr wrap="square" rtlCol="0">
            <a:spAutoFit/>
          </a:bodyPr>
          <a:lstStyle/>
          <a:p>
            <a:r>
              <a:rPr lang="en-US" baseline="30000" dirty="0"/>
              <a:t>TM</a:t>
            </a:r>
            <a:endParaRPr lang="en-US" dirty="0"/>
          </a:p>
        </p:txBody>
      </p:sp>
      <p:pic>
        <p:nvPicPr>
          <p:cNvPr id="14" name="Picture 13" descr="A close up of a womans face&#10;&#10;Description generated with high confidence">
            <a:extLst>
              <a:ext uri="{FF2B5EF4-FFF2-40B4-BE49-F238E27FC236}">
                <a16:creationId xmlns:a16="http://schemas.microsoft.com/office/drawing/2014/main" id="{DC5F646B-6011-4C12-BAF4-15679613853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21016" y="1057759"/>
            <a:ext cx="678679" cy="678679"/>
          </a:xfrm>
          <a:prstGeom prst="rect">
            <a:avLst/>
          </a:prstGeom>
        </p:spPr>
      </p:pic>
      <p:sp>
        <p:nvSpPr>
          <p:cNvPr id="15" name="TextBox 14">
            <a:extLst>
              <a:ext uri="{FF2B5EF4-FFF2-40B4-BE49-F238E27FC236}">
                <a16:creationId xmlns:a16="http://schemas.microsoft.com/office/drawing/2014/main" id="{F23A7EF4-38A6-49EF-9470-81345BF21BD5}"/>
              </a:ext>
            </a:extLst>
          </p:cNvPr>
          <p:cNvSpPr txBox="1"/>
          <p:nvPr/>
        </p:nvSpPr>
        <p:spPr>
          <a:xfrm>
            <a:off x="1204718" y="1951975"/>
            <a:ext cx="381740" cy="523220"/>
          </a:xfrm>
          <a:prstGeom prst="rect">
            <a:avLst/>
          </a:prstGeom>
          <a:noFill/>
        </p:spPr>
        <p:txBody>
          <a:bodyPr wrap="square" rtlCol="0">
            <a:spAutoFit/>
          </a:bodyPr>
          <a:lstStyle/>
          <a:p>
            <a:r>
              <a:rPr lang="en-US" sz="1000" baseline="30000" dirty="0"/>
              <a:t>TM</a:t>
            </a:r>
            <a:endParaRPr lang="en-US" sz="1000" dirty="0"/>
          </a:p>
          <a:p>
            <a:endParaRPr lang="en-US" dirty="0"/>
          </a:p>
        </p:txBody>
      </p:sp>
      <p:sp>
        <p:nvSpPr>
          <p:cNvPr id="16" name="TextBox 15">
            <a:extLst>
              <a:ext uri="{FF2B5EF4-FFF2-40B4-BE49-F238E27FC236}">
                <a16:creationId xmlns:a16="http://schemas.microsoft.com/office/drawing/2014/main" id="{6343F509-57DE-42A5-8667-2C2678740E47}"/>
              </a:ext>
            </a:extLst>
          </p:cNvPr>
          <p:cNvSpPr txBox="1"/>
          <p:nvPr/>
        </p:nvSpPr>
        <p:spPr>
          <a:xfrm>
            <a:off x="1196516" y="3852102"/>
            <a:ext cx="543776" cy="523220"/>
          </a:xfrm>
          <a:prstGeom prst="rect">
            <a:avLst/>
          </a:prstGeom>
          <a:noFill/>
        </p:spPr>
        <p:txBody>
          <a:bodyPr wrap="square" rtlCol="0">
            <a:spAutoFit/>
          </a:bodyPr>
          <a:lstStyle/>
          <a:p>
            <a:r>
              <a:rPr lang="en-US" sz="1000" baseline="30000" dirty="0"/>
              <a:t>TM</a:t>
            </a:r>
            <a:endParaRPr lang="en-US" sz="1000" dirty="0"/>
          </a:p>
          <a:p>
            <a:endParaRPr lang="en-US" dirty="0"/>
          </a:p>
        </p:txBody>
      </p:sp>
      <p:sp>
        <p:nvSpPr>
          <p:cNvPr id="17" name="TextBox 16">
            <a:extLst>
              <a:ext uri="{FF2B5EF4-FFF2-40B4-BE49-F238E27FC236}">
                <a16:creationId xmlns:a16="http://schemas.microsoft.com/office/drawing/2014/main" id="{55F5C652-FA15-4922-928D-3707EA6ACC87}"/>
              </a:ext>
            </a:extLst>
          </p:cNvPr>
          <p:cNvSpPr txBox="1"/>
          <p:nvPr/>
        </p:nvSpPr>
        <p:spPr>
          <a:xfrm>
            <a:off x="1468404" y="4448776"/>
            <a:ext cx="630315" cy="523220"/>
          </a:xfrm>
          <a:prstGeom prst="rect">
            <a:avLst/>
          </a:prstGeom>
          <a:noFill/>
        </p:spPr>
        <p:txBody>
          <a:bodyPr wrap="square" rtlCol="0">
            <a:spAutoFit/>
          </a:bodyPr>
          <a:lstStyle/>
          <a:p>
            <a:r>
              <a:rPr lang="en-US" sz="1000" baseline="30000" dirty="0"/>
              <a:t>TM</a:t>
            </a:r>
            <a:endParaRPr lang="en-US" sz="1000" dirty="0"/>
          </a:p>
          <a:p>
            <a:endParaRPr lang="en-US" dirty="0"/>
          </a:p>
        </p:txBody>
      </p:sp>
      <p:sp>
        <p:nvSpPr>
          <p:cNvPr id="18" name="TextBox 17">
            <a:extLst>
              <a:ext uri="{FF2B5EF4-FFF2-40B4-BE49-F238E27FC236}">
                <a16:creationId xmlns:a16="http://schemas.microsoft.com/office/drawing/2014/main" id="{1770DA5A-839D-4565-9EA8-14FD4A93A2DD}"/>
              </a:ext>
            </a:extLst>
          </p:cNvPr>
          <p:cNvSpPr txBox="1"/>
          <p:nvPr/>
        </p:nvSpPr>
        <p:spPr>
          <a:xfrm>
            <a:off x="1196516" y="5163785"/>
            <a:ext cx="497150"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238853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1DDB-0C9B-44A0-8EDA-7017B6D82CEF}"/>
              </a:ext>
            </a:extLst>
          </p:cNvPr>
          <p:cNvSpPr>
            <a:spLocks noGrp="1"/>
          </p:cNvSpPr>
          <p:nvPr>
            <p:ph type="title"/>
          </p:nvPr>
        </p:nvSpPr>
        <p:spPr>
          <a:xfrm>
            <a:off x="777240" y="1070474"/>
            <a:ext cx="3566160" cy="758326"/>
          </a:xfrm>
        </p:spPr>
        <p:txBody>
          <a:bodyPr/>
          <a:lstStyle/>
          <a:p>
            <a:r>
              <a:rPr lang="en-US" dirty="0"/>
              <a:t>SAL 1.1 and Xero</a:t>
            </a:r>
          </a:p>
        </p:txBody>
      </p:sp>
      <p:sp>
        <p:nvSpPr>
          <p:cNvPr id="4" name="Text Placeholder 3">
            <a:extLst>
              <a:ext uri="{FF2B5EF4-FFF2-40B4-BE49-F238E27FC236}">
                <a16:creationId xmlns:a16="http://schemas.microsoft.com/office/drawing/2014/main" id="{B1E67DDA-2C2D-478F-B991-869F1C9B94BF}"/>
              </a:ext>
            </a:extLst>
          </p:cNvPr>
          <p:cNvSpPr>
            <a:spLocks noGrp="1"/>
          </p:cNvSpPr>
          <p:nvPr>
            <p:ph type="body" sz="half" idx="2"/>
          </p:nvPr>
        </p:nvSpPr>
        <p:spPr>
          <a:xfrm>
            <a:off x="777240" y="1828800"/>
            <a:ext cx="4478341" cy="3657600"/>
          </a:xfrm>
        </p:spPr>
        <p:txBody>
          <a:bodyPr>
            <a:normAutofit fontScale="85000" lnSpcReduction="10000"/>
          </a:bodyPr>
          <a:lstStyle/>
          <a:p>
            <a:pPr algn="l"/>
            <a:r>
              <a:rPr lang="en-US" dirty="0"/>
              <a:t>SAL 1.1   and Xero   are patented RFID electronic locks containing artificial intelligence or AI.</a:t>
            </a:r>
          </a:p>
          <a:p>
            <a:pPr algn="l">
              <a:lnSpc>
                <a:spcPct val="110000"/>
              </a:lnSpc>
            </a:pPr>
            <a:r>
              <a:rPr lang="en-US" dirty="0"/>
              <a:t>SAL 1.1    is an invisible lock that can be mounted anywhere in a cabinet or drawer and can open/close single or multiple locks simultaneously,  activate analog or digital cameras and provide audit trails for Loss Prevention data analytics.</a:t>
            </a:r>
          </a:p>
          <a:p>
            <a:pPr algn="l"/>
            <a:r>
              <a:rPr lang="en-US" dirty="0"/>
              <a:t>Xero    is a ratchet lock that is also RFID operated; no key to lose or replace.  Card, badge or fob activated with encrypted software for added protection.</a:t>
            </a:r>
          </a:p>
        </p:txBody>
      </p:sp>
      <p:pic>
        <p:nvPicPr>
          <p:cNvPr id="8" name="Picture 7" descr="A circuit board&#10;&#10;Description generated with very high confidence">
            <a:extLst>
              <a:ext uri="{FF2B5EF4-FFF2-40B4-BE49-F238E27FC236}">
                <a16:creationId xmlns:a16="http://schemas.microsoft.com/office/drawing/2014/main" id="{A03B82C4-3232-4DBB-BBB9-C25EE5D5F4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7505" y="1439806"/>
            <a:ext cx="1829232" cy="1559221"/>
          </a:xfrm>
          <a:prstGeom prst="rect">
            <a:avLst/>
          </a:prstGeom>
        </p:spPr>
      </p:pic>
      <p:pic>
        <p:nvPicPr>
          <p:cNvPr id="10" name="Picture 9">
            <a:extLst>
              <a:ext uri="{FF2B5EF4-FFF2-40B4-BE49-F238E27FC236}">
                <a16:creationId xmlns:a16="http://schemas.microsoft.com/office/drawing/2014/main" id="{AB715FD5-7556-4746-B210-E644A6B92B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98973" y="3580036"/>
            <a:ext cx="2486295" cy="1339110"/>
          </a:xfrm>
          <a:prstGeom prst="rect">
            <a:avLst/>
          </a:prstGeom>
        </p:spPr>
      </p:pic>
      <p:sp>
        <p:nvSpPr>
          <p:cNvPr id="11" name="TextBox 10">
            <a:extLst>
              <a:ext uri="{FF2B5EF4-FFF2-40B4-BE49-F238E27FC236}">
                <a16:creationId xmlns:a16="http://schemas.microsoft.com/office/drawing/2014/main" id="{0BFA9FE9-00B3-404F-BB08-5440508F4E3B}"/>
              </a:ext>
            </a:extLst>
          </p:cNvPr>
          <p:cNvSpPr txBox="1"/>
          <p:nvPr/>
        </p:nvSpPr>
        <p:spPr>
          <a:xfrm>
            <a:off x="6315119" y="1070474"/>
            <a:ext cx="1411549" cy="369332"/>
          </a:xfrm>
          <a:prstGeom prst="rect">
            <a:avLst/>
          </a:prstGeom>
          <a:noFill/>
        </p:spPr>
        <p:txBody>
          <a:bodyPr wrap="square" rtlCol="0">
            <a:spAutoFit/>
          </a:bodyPr>
          <a:lstStyle/>
          <a:p>
            <a:r>
              <a:rPr lang="en-US" dirty="0">
                <a:latin typeface="OCR A Extended" panose="02010509020102010303" pitchFamily="50" charset="0"/>
              </a:rPr>
              <a:t>SAL 1.1</a:t>
            </a:r>
          </a:p>
        </p:txBody>
      </p:sp>
      <p:sp>
        <p:nvSpPr>
          <p:cNvPr id="12" name="TextBox 11">
            <a:extLst>
              <a:ext uri="{FF2B5EF4-FFF2-40B4-BE49-F238E27FC236}">
                <a16:creationId xmlns:a16="http://schemas.microsoft.com/office/drawing/2014/main" id="{E2F7A3B2-3AE9-44C5-A85D-0A5EBCF8D3CD}"/>
              </a:ext>
            </a:extLst>
          </p:cNvPr>
          <p:cNvSpPr txBox="1"/>
          <p:nvPr/>
        </p:nvSpPr>
        <p:spPr>
          <a:xfrm>
            <a:off x="7315200" y="1070474"/>
            <a:ext cx="612559" cy="230832"/>
          </a:xfrm>
          <a:prstGeom prst="rect">
            <a:avLst/>
          </a:prstGeom>
          <a:noFill/>
        </p:spPr>
        <p:txBody>
          <a:bodyPr wrap="square" rtlCol="0">
            <a:spAutoFit/>
          </a:bodyPr>
          <a:lstStyle/>
          <a:p>
            <a:r>
              <a:rPr lang="en-US" sz="900" dirty="0"/>
              <a:t>TM</a:t>
            </a:r>
          </a:p>
        </p:txBody>
      </p:sp>
      <p:sp>
        <p:nvSpPr>
          <p:cNvPr id="13" name="TextBox 12">
            <a:extLst>
              <a:ext uri="{FF2B5EF4-FFF2-40B4-BE49-F238E27FC236}">
                <a16:creationId xmlns:a16="http://schemas.microsoft.com/office/drawing/2014/main" id="{5530160A-6044-4300-98D1-391C6E4E8256}"/>
              </a:ext>
            </a:extLst>
          </p:cNvPr>
          <p:cNvSpPr txBox="1"/>
          <p:nvPr/>
        </p:nvSpPr>
        <p:spPr>
          <a:xfrm>
            <a:off x="6578353" y="3137527"/>
            <a:ext cx="1349406" cy="369332"/>
          </a:xfrm>
          <a:prstGeom prst="rect">
            <a:avLst/>
          </a:prstGeom>
          <a:noFill/>
        </p:spPr>
        <p:txBody>
          <a:bodyPr wrap="square" rtlCol="0">
            <a:spAutoFit/>
          </a:bodyPr>
          <a:lstStyle/>
          <a:p>
            <a:r>
              <a:rPr lang="en-US" dirty="0">
                <a:latin typeface="Broadway" panose="04040905080B02020502" pitchFamily="82" charset="0"/>
              </a:rPr>
              <a:t>Xero</a:t>
            </a:r>
          </a:p>
        </p:txBody>
      </p:sp>
      <p:sp>
        <p:nvSpPr>
          <p:cNvPr id="17" name="TextBox 16">
            <a:extLst>
              <a:ext uri="{FF2B5EF4-FFF2-40B4-BE49-F238E27FC236}">
                <a16:creationId xmlns:a16="http://schemas.microsoft.com/office/drawing/2014/main" id="{3A424A0B-3E41-4DE5-837E-61675FDCD998}"/>
              </a:ext>
            </a:extLst>
          </p:cNvPr>
          <p:cNvSpPr txBox="1"/>
          <p:nvPr/>
        </p:nvSpPr>
        <p:spPr>
          <a:xfrm>
            <a:off x="7177595" y="3155295"/>
            <a:ext cx="887767" cy="230832"/>
          </a:xfrm>
          <a:prstGeom prst="rect">
            <a:avLst/>
          </a:prstGeom>
          <a:noFill/>
        </p:spPr>
        <p:txBody>
          <a:bodyPr wrap="square" rtlCol="0">
            <a:spAutoFit/>
          </a:bodyPr>
          <a:lstStyle/>
          <a:p>
            <a:r>
              <a:rPr lang="en-US" sz="900" dirty="0"/>
              <a:t>TM</a:t>
            </a:r>
          </a:p>
        </p:txBody>
      </p:sp>
      <p:sp>
        <p:nvSpPr>
          <p:cNvPr id="18" name="TextBox 17">
            <a:extLst>
              <a:ext uri="{FF2B5EF4-FFF2-40B4-BE49-F238E27FC236}">
                <a16:creationId xmlns:a16="http://schemas.microsoft.com/office/drawing/2014/main" id="{31083BC7-1C58-4430-8D21-89E2FD773F22}"/>
              </a:ext>
            </a:extLst>
          </p:cNvPr>
          <p:cNvSpPr txBox="1"/>
          <p:nvPr/>
        </p:nvSpPr>
        <p:spPr>
          <a:xfrm>
            <a:off x="1379143" y="1788094"/>
            <a:ext cx="550415" cy="215444"/>
          </a:xfrm>
          <a:prstGeom prst="rect">
            <a:avLst/>
          </a:prstGeom>
          <a:noFill/>
        </p:spPr>
        <p:txBody>
          <a:bodyPr wrap="square" rtlCol="0">
            <a:spAutoFit/>
          </a:bodyPr>
          <a:lstStyle/>
          <a:p>
            <a:r>
              <a:rPr lang="en-US" sz="800" dirty="0"/>
              <a:t>TM</a:t>
            </a:r>
          </a:p>
        </p:txBody>
      </p:sp>
      <p:sp>
        <p:nvSpPr>
          <p:cNvPr id="19" name="TextBox 18">
            <a:extLst>
              <a:ext uri="{FF2B5EF4-FFF2-40B4-BE49-F238E27FC236}">
                <a16:creationId xmlns:a16="http://schemas.microsoft.com/office/drawing/2014/main" id="{08C01D6C-2A5F-4B4B-9043-CE2B2817787A}"/>
              </a:ext>
            </a:extLst>
          </p:cNvPr>
          <p:cNvSpPr txBox="1"/>
          <p:nvPr/>
        </p:nvSpPr>
        <p:spPr>
          <a:xfrm>
            <a:off x="2302858" y="1808447"/>
            <a:ext cx="612559" cy="215444"/>
          </a:xfrm>
          <a:prstGeom prst="rect">
            <a:avLst/>
          </a:prstGeom>
          <a:noFill/>
        </p:spPr>
        <p:txBody>
          <a:bodyPr wrap="square" rtlCol="0">
            <a:spAutoFit/>
          </a:bodyPr>
          <a:lstStyle/>
          <a:p>
            <a:r>
              <a:rPr lang="en-US" sz="800" dirty="0"/>
              <a:t>TM</a:t>
            </a:r>
          </a:p>
        </p:txBody>
      </p:sp>
      <p:sp>
        <p:nvSpPr>
          <p:cNvPr id="20" name="TextBox 19">
            <a:extLst>
              <a:ext uri="{FF2B5EF4-FFF2-40B4-BE49-F238E27FC236}">
                <a16:creationId xmlns:a16="http://schemas.microsoft.com/office/drawing/2014/main" id="{067DCA7C-0585-461A-9492-1471859E62DB}"/>
              </a:ext>
            </a:extLst>
          </p:cNvPr>
          <p:cNvSpPr txBox="1"/>
          <p:nvPr/>
        </p:nvSpPr>
        <p:spPr>
          <a:xfrm>
            <a:off x="1353177" y="2615779"/>
            <a:ext cx="626308" cy="215444"/>
          </a:xfrm>
          <a:prstGeom prst="rect">
            <a:avLst/>
          </a:prstGeom>
          <a:noFill/>
        </p:spPr>
        <p:txBody>
          <a:bodyPr wrap="square" rtlCol="0">
            <a:spAutoFit/>
          </a:bodyPr>
          <a:lstStyle/>
          <a:p>
            <a:r>
              <a:rPr lang="en-US" sz="800" dirty="0"/>
              <a:t>TM</a:t>
            </a:r>
          </a:p>
        </p:txBody>
      </p:sp>
      <p:sp>
        <p:nvSpPr>
          <p:cNvPr id="21" name="TextBox 20">
            <a:extLst>
              <a:ext uri="{FF2B5EF4-FFF2-40B4-BE49-F238E27FC236}">
                <a16:creationId xmlns:a16="http://schemas.microsoft.com/office/drawing/2014/main" id="{64C42146-52E1-4352-B238-7847C72A953A}"/>
              </a:ext>
            </a:extLst>
          </p:cNvPr>
          <p:cNvSpPr txBox="1"/>
          <p:nvPr/>
        </p:nvSpPr>
        <p:spPr>
          <a:xfrm>
            <a:off x="1206035" y="4246778"/>
            <a:ext cx="460296" cy="215444"/>
          </a:xfrm>
          <a:prstGeom prst="rect">
            <a:avLst/>
          </a:prstGeom>
          <a:noFill/>
        </p:spPr>
        <p:txBody>
          <a:bodyPr wrap="square" rtlCol="0">
            <a:spAutoFit/>
          </a:bodyPr>
          <a:lstStyle/>
          <a:p>
            <a:r>
              <a:rPr lang="en-US" sz="800" dirty="0"/>
              <a:t>TM </a:t>
            </a:r>
          </a:p>
        </p:txBody>
      </p:sp>
      <p:sp>
        <p:nvSpPr>
          <p:cNvPr id="22" name="TextBox 21">
            <a:extLst>
              <a:ext uri="{FF2B5EF4-FFF2-40B4-BE49-F238E27FC236}">
                <a16:creationId xmlns:a16="http://schemas.microsoft.com/office/drawing/2014/main" id="{575B377B-725C-43BE-B71C-0E67938062B3}"/>
              </a:ext>
            </a:extLst>
          </p:cNvPr>
          <p:cNvSpPr txBox="1"/>
          <p:nvPr/>
        </p:nvSpPr>
        <p:spPr>
          <a:xfrm>
            <a:off x="2172197" y="1255140"/>
            <a:ext cx="531318" cy="215444"/>
          </a:xfrm>
          <a:prstGeom prst="rect">
            <a:avLst/>
          </a:prstGeom>
          <a:noFill/>
        </p:spPr>
        <p:txBody>
          <a:bodyPr wrap="square" rtlCol="0">
            <a:spAutoFit/>
          </a:bodyPr>
          <a:lstStyle/>
          <a:p>
            <a:r>
              <a:rPr lang="en-US" sz="800" dirty="0"/>
              <a:t>TM</a:t>
            </a:r>
          </a:p>
        </p:txBody>
      </p:sp>
      <p:sp>
        <p:nvSpPr>
          <p:cNvPr id="23" name="TextBox 22">
            <a:extLst>
              <a:ext uri="{FF2B5EF4-FFF2-40B4-BE49-F238E27FC236}">
                <a16:creationId xmlns:a16="http://schemas.microsoft.com/office/drawing/2014/main" id="{58416B0B-346C-4AE3-95F7-480EA86BCCF4}"/>
              </a:ext>
            </a:extLst>
          </p:cNvPr>
          <p:cNvSpPr txBox="1"/>
          <p:nvPr/>
        </p:nvSpPr>
        <p:spPr>
          <a:xfrm>
            <a:off x="4002042" y="1255140"/>
            <a:ext cx="628972" cy="215444"/>
          </a:xfrm>
          <a:prstGeom prst="rect">
            <a:avLst/>
          </a:prstGeom>
          <a:noFill/>
        </p:spPr>
        <p:txBody>
          <a:bodyPr wrap="square" rtlCol="0">
            <a:spAutoFit/>
          </a:bodyPr>
          <a:lstStyle/>
          <a:p>
            <a:r>
              <a:rPr lang="en-US" sz="800" dirty="0"/>
              <a:t>TM</a:t>
            </a:r>
          </a:p>
        </p:txBody>
      </p:sp>
    </p:spTree>
    <p:extLst>
      <p:ext uri="{BB962C8B-B14F-4D97-AF65-F5344CB8AC3E}">
        <p14:creationId xmlns:p14="http://schemas.microsoft.com/office/powerpoint/2010/main" val="302102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9207-03BF-4AC3-86C7-409AE4C14B2D}"/>
              </a:ext>
            </a:extLst>
          </p:cNvPr>
          <p:cNvSpPr>
            <a:spLocks noGrp="1"/>
          </p:cNvSpPr>
          <p:nvPr>
            <p:ph type="title"/>
          </p:nvPr>
        </p:nvSpPr>
        <p:spPr/>
        <p:txBody>
          <a:bodyPr/>
          <a:lstStyle/>
          <a:p>
            <a:r>
              <a:rPr lang="en-US" dirty="0"/>
              <a:t>Mechanical Locks</a:t>
            </a:r>
          </a:p>
        </p:txBody>
      </p:sp>
      <p:sp>
        <p:nvSpPr>
          <p:cNvPr id="4" name="Text Placeholder 3">
            <a:extLst>
              <a:ext uri="{FF2B5EF4-FFF2-40B4-BE49-F238E27FC236}">
                <a16:creationId xmlns:a16="http://schemas.microsoft.com/office/drawing/2014/main" id="{CABCA95D-82C2-4CB2-8FB7-E3729FAE5936}"/>
              </a:ext>
            </a:extLst>
          </p:cNvPr>
          <p:cNvSpPr>
            <a:spLocks noGrp="1"/>
          </p:cNvSpPr>
          <p:nvPr>
            <p:ph type="body" sz="half" idx="2"/>
          </p:nvPr>
        </p:nvSpPr>
        <p:spPr>
          <a:xfrm>
            <a:off x="415569" y="1828800"/>
            <a:ext cx="4094825" cy="3657600"/>
          </a:xfrm>
        </p:spPr>
        <p:txBody>
          <a:bodyPr>
            <a:normAutofit fontScale="92500" lnSpcReduction="10000"/>
          </a:bodyPr>
          <a:lstStyle/>
          <a:p>
            <a:pPr algn="l"/>
            <a:r>
              <a:rPr lang="en-US" dirty="0"/>
              <a:t>Mechanical locks for every application.  Removable core locks, SFIC, and KRC-US Series, restricted key locks, Pagoda and KRC-US Series, glass locks, mini drawer and mini plunger locks, ratchet locks, exit door locks, high security locks and padlocks.</a:t>
            </a:r>
          </a:p>
          <a:p>
            <a:pPr algn="l"/>
            <a:r>
              <a:rPr lang="en-US" dirty="0"/>
              <a:t>Delta Lock can design custom locks for specific applications, pin tumbler and wafer locks.</a:t>
            </a:r>
          </a:p>
          <a:p>
            <a:pPr algn="l"/>
            <a:r>
              <a:rPr lang="en-US" dirty="0"/>
              <a:t>Let Delta assist you in proper lock selection for your </a:t>
            </a:r>
            <a:r>
              <a:rPr lang="en-US" dirty="0" err="1"/>
              <a:t>applifation</a:t>
            </a:r>
            <a:r>
              <a:rPr lang="en-US" dirty="0"/>
              <a:t>.</a:t>
            </a:r>
          </a:p>
          <a:p>
            <a:pPr algn="l"/>
            <a:endParaRPr lang="en-US" dirty="0"/>
          </a:p>
          <a:p>
            <a:pPr algn="l"/>
            <a:endParaRPr lang="en-US" dirty="0"/>
          </a:p>
        </p:txBody>
      </p:sp>
      <p:pic>
        <p:nvPicPr>
          <p:cNvPr id="6" name="Picture 5" descr="A picture containing indoor, metalware&#10;&#10;Description generated with high confidence">
            <a:extLst>
              <a:ext uri="{FF2B5EF4-FFF2-40B4-BE49-F238E27FC236}">
                <a16:creationId xmlns:a16="http://schemas.microsoft.com/office/drawing/2014/main" id="{8558BBA1-C51A-42CC-A45C-CD4073D80EC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0602" y="668877"/>
            <a:ext cx="1725690" cy="1725690"/>
          </a:xfrm>
          <a:prstGeom prst="rect">
            <a:avLst/>
          </a:prstGeom>
        </p:spPr>
      </p:pic>
      <p:pic>
        <p:nvPicPr>
          <p:cNvPr id="8" name="Picture 7" descr="A picture containing metalware, lock, sky&#10;&#10;Description generated with very high confidence">
            <a:extLst>
              <a:ext uri="{FF2B5EF4-FFF2-40B4-BE49-F238E27FC236}">
                <a16:creationId xmlns:a16="http://schemas.microsoft.com/office/drawing/2014/main" id="{D48D635B-DEEC-467E-9BE9-F8A0557667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2751" y="668877"/>
            <a:ext cx="1725690" cy="1725690"/>
          </a:xfrm>
          <a:prstGeom prst="rect">
            <a:avLst/>
          </a:prstGeom>
        </p:spPr>
      </p:pic>
      <p:pic>
        <p:nvPicPr>
          <p:cNvPr id="12" name="Picture 11" descr="A picture containing metalware, sitting&#10;&#10;Description generated with high confidence">
            <a:extLst>
              <a:ext uri="{FF2B5EF4-FFF2-40B4-BE49-F238E27FC236}">
                <a16:creationId xmlns:a16="http://schemas.microsoft.com/office/drawing/2014/main" id="{4DDC2309-58F3-42E7-BCEE-4BAB6141E29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5938" y="2602777"/>
            <a:ext cx="1079315" cy="1454897"/>
          </a:xfrm>
          <a:prstGeom prst="rect">
            <a:avLst/>
          </a:prstGeom>
        </p:spPr>
      </p:pic>
      <p:pic>
        <p:nvPicPr>
          <p:cNvPr id="14" name="Picture 13" descr="A close up of ware&#10;&#10;Description generated with high confidence">
            <a:extLst>
              <a:ext uri="{FF2B5EF4-FFF2-40B4-BE49-F238E27FC236}">
                <a16:creationId xmlns:a16="http://schemas.microsoft.com/office/drawing/2014/main" id="{D96270F1-7202-457F-836A-3D7706594F5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8284" y="4463434"/>
            <a:ext cx="1725691" cy="1339634"/>
          </a:xfrm>
          <a:prstGeom prst="rect">
            <a:avLst/>
          </a:prstGeom>
        </p:spPr>
      </p:pic>
      <p:pic>
        <p:nvPicPr>
          <p:cNvPr id="18" name="Picture 17" descr="A picture containing indoor, sitting, metalware&#10;&#10;Description generated with high confidence">
            <a:extLst>
              <a:ext uri="{FF2B5EF4-FFF2-40B4-BE49-F238E27FC236}">
                <a16:creationId xmlns:a16="http://schemas.microsoft.com/office/drawing/2014/main" id="{F258B234-20AA-4227-9FCB-F368E8872F1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40446" y="4463434"/>
            <a:ext cx="1324807" cy="1324807"/>
          </a:xfrm>
          <a:prstGeom prst="rect">
            <a:avLst/>
          </a:prstGeom>
        </p:spPr>
      </p:pic>
      <p:pic>
        <p:nvPicPr>
          <p:cNvPr id="22" name="Picture 21" descr="A picture containing metalware, white, indoor, lock&#10;&#10;Description generated with high confidence">
            <a:extLst>
              <a:ext uri="{FF2B5EF4-FFF2-40B4-BE49-F238E27FC236}">
                <a16:creationId xmlns:a16="http://schemas.microsoft.com/office/drawing/2014/main" id="{69A54F74-CFC3-417B-9BCB-9F63897671B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08284" y="2607075"/>
            <a:ext cx="1636904" cy="1636904"/>
          </a:xfrm>
          <a:prstGeom prst="rect">
            <a:avLst/>
          </a:prstGeom>
        </p:spPr>
      </p:pic>
    </p:spTree>
    <p:extLst>
      <p:ext uri="{BB962C8B-B14F-4D97-AF65-F5344CB8AC3E}">
        <p14:creationId xmlns:p14="http://schemas.microsoft.com/office/powerpoint/2010/main" val="80476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animal&#10;&#10;Description generated with very high confidence">
            <a:extLst>
              <a:ext uri="{FF2B5EF4-FFF2-40B4-BE49-F238E27FC236}">
                <a16:creationId xmlns:a16="http://schemas.microsoft.com/office/drawing/2014/main" id="{F2FF5EB8-7B7D-4AB8-B7F2-24A1A270D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037" y="1229927"/>
            <a:ext cx="4705350" cy="3581400"/>
          </a:xfrm>
          <a:prstGeom prst="rect">
            <a:avLst/>
          </a:prstGeom>
        </p:spPr>
      </p:pic>
      <p:sp>
        <p:nvSpPr>
          <p:cNvPr id="4" name="TextBox 3">
            <a:extLst>
              <a:ext uri="{FF2B5EF4-FFF2-40B4-BE49-F238E27FC236}">
                <a16:creationId xmlns:a16="http://schemas.microsoft.com/office/drawing/2014/main" id="{191B2F6A-DDF9-41FC-81E6-6E4B6686B2E5}"/>
              </a:ext>
            </a:extLst>
          </p:cNvPr>
          <p:cNvSpPr txBox="1"/>
          <p:nvPr/>
        </p:nvSpPr>
        <p:spPr>
          <a:xfrm>
            <a:off x="639192" y="417250"/>
            <a:ext cx="7981025" cy="707886"/>
          </a:xfrm>
          <a:prstGeom prst="rect">
            <a:avLst/>
          </a:prstGeom>
          <a:noFill/>
        </p:spPr>
        <p:txBody>
          <a:bodyPr wrap="square" rtlCol="0">
            <a:spAutoFit/>
          </a:bodyPr>
          <a:lstStyle/>
          <a:p>
            <a:r>
              <a:rPr lang="en-US" sz="4000" dirty="0"/>
              <a:t>Locksmith and Installation Services</a:t>
            </a:r>
          </a:p>
        </p:txBody>
      </p:sp>
      <p:sp>
        <p:nvSpPr>
          <p:cNvPr id="5" name="TextBox 4">
            <a:extLst>
              <a:ext uri="{FF2B5EF4-FFF2-40B4-BE49-F238E27FC236}">
                <a16:creationId xmlns:a16="http://schemas.microsoft.com/office/drawing/2014/main" id="{6B9601EC-7878-4DBC-9B70-00F669278A02}"/>
              </a:ext>
            </a:extLst>
          </p:cNvPr>
          <p:cNvSpPr txBox="1"/>
          <p:nvPr/>
        </p:nvSpPr>
        <p:spPr>
          <a:xfrm>
            <a:off x="1003176" y="5184559"/>
            <a:ext cx="7253056" cy="646331"/>
          </a:xfrm>
          <a:prstGeom prst="rect">
            <a:avLst/>
          </a:prstGeom>
          <a:noFill/>
        </p:spPr>
        <p:txBody>
          <a:bodyPr wrap="square" rtlCol="0">
            <a:spAutoFit/>
          </a:bodyPr>
          <a:lstStyle/>
          <a:p>
            <a:r>
              <a:rPr lang="en-US" dirty="0"/>
              <a:t>Delta Lock offers installation , repair and emergency services nationwide.</a:t>
            </a:r>
          </a:p>
          <a:p>
            <a:r>
              <a:rPr lang="en-US" dirty="0"/>
              <a:t>Our customers are our first priority- let Delta show you what we can do.</a:t>
            </a:r>
          </a:p>
        </p:txBody>
      </p:sp>
    </p:spTree>
    <p:extLst>
      <p:ext uri="{BB962C8B-B14F-4D97-AF65-F5344CB8AC3E}">
        <p14:creationId xmlns:p14="http://schemas.microsoft.com/office/powerpoint/2010/main" val="308716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A8431-DC0D-47A3-9DB3-663F33A80B20}"/>
              </a:ext>
            </a:extLst>
          </p:cNvPr>
          <p:cNvSpPr txBox="1"/>
          <p:nvPr/>
        </p:nvSpPr>
        <p:spPr>
          <a:xfrm>
            <a:off x="1118586" y="452761"/>
            <a:ext cx="6915705" cy="6124754"/>
          </a:xfrm>
          <a:prstGeom prst="rect">
            <a:avLst/>
          </a:prstGeom>
          <a:noFill/>
        </p:spPr>
        <p:txBody>
          <a:bodyPr wrap="square" rtlCol="0">
            <a:spAutoFit/>
          </a:bodyPr>
          <a:lstStyle/>
          <a:p>
            <a:r>
              <a:rPr lang="en-US" sz="4000" dirty="0"/>
              <a:t>Call Delta Lock Today and reap the benefits of working with a best in class company.</a:t>
            </a:r>
          </a:p>
          <a:p>
            <a:endParaRPr lang="en-US" sz="4000" dirty="0"/>
          </a:p>
          <a:p>
            <a:r>
              <a:rPr lang="en-US" sz="4000" dirty="0"/>
              <a:t>Delta does not make promises it can’t keep.  Experience the              	</a:t>
            </a:r>
            <a:r>
              <a:rPr lang="en-US" sz="5400" dirty="0"/>
              <a:t>Delta Difference</a:t>
            </a:r>
          </a:p>
          <a:p>
            <a:endParaRPr lang="en-US" sz="1400" dirty="0"/>
          </a:p>
          <a:p>
            <a:r>
              <a:rPr lang="en-US" sz="1400" dirty="0"/>
              <a:t>		      Delta Lock Company, LLC</a:t>
            </a:r>
          </a:p>
          <a:p>
            <a:r>
              <a:rPr lang="en-US" sz="1400" dirty="0"/>
              <a:t>		      366 Central Avenue</a:t>
            </a:r>
          </a:p>
          <a:p>
            <a:r>
              <a:rPr lang="en-US" sz="1400" dirty="0"/>
              <a:t>		      Bohemia, NY 11716</a:t>
            </a:r>
          </a:p>
          <a:p>
            <a:r>
              <a:rPr lang="en-US" sz="1400" dirty="0"/>
              <a:t>		      (631) 238-7035 Ph. (631) 589-0035 Fax</a:t>
            </a:r>
          </a:p>
          <a:p>
            <a:r>
              <a:rPr lang="en-US" sz="1400" dirty="0"/>
              <a:t>		      Toll Free (855) 80 DELTA</a:t>
            </a:r>
          </a:p>
          <a:p>
            <a:r>
              <a:rPr lang="en-US" sz="1400" dirty="0"/>
              <a:t>		      www.deltalock.biz</a:t>
            </a:r>
          </a:p>
        </p:txBody>
      </p:sp>
    </p:spTree>
    <p:extLst>
      <p:ext uri="{BB962C8B-B14F-4D97-AF65-F5344CB8AC3E}">
        <p14:creationId xmlns:p14="http://schemas.microsoft.com/office/powerpoint/2010/main" val="368968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1435</TotalTime>
  <Words>735</Words>
  <Application>Microsoft Office PowerPoint</Application>
  <PresentationFormat>On-screen Show (4:3)</PresentationFormat>
  <Paragraphs>111</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Broadway</vt:lpstr>
      <vt:lpstr>Calibri</vt:lpstr>
      <vt:lpstr>Candara</vt:lpstr>
      <vt:lpstr>OCR A Extended</vt:lpstr>
      <vt:lpstr>Zapf Dingbats</vt:lpstr>
      <vt:lpstr>Orbit</vt:lpstr>
      <vt:lpstr>A Guide To Lock Selection</vt:lpstr>
      <vt:lpstr>How To Select A Lock</vt:lpstr>
      <vt:lpstr>PowerPoint Presentation</vt:lpstr>
      <vt:lpstr>Mobi</vt:lpstr>
      <vt:lpstr>SAL 1.1 and Xero</vt:lpstr>
      <vt:lpstr>Mechanical Locks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Lock Selection</dc:title>
  <dc:creator>Sylvia Rabinowitz</dc:creator>
  <cp:lastModifiedBy>Alan Rabinowitz</cp:lastModifiedBy>
  <cp:revision>35</cp:revision>
  <cp:lastPrinted>2018-06-05T20:31:44Z</cp:lastPrinted>
  <dcterms:created xsi:type="dcterms:W3CDTF">2018-06-02T15:44:41Z</dcterms:created>
  <dcterms:modified xsi:type="dcterms:W3CDTF">2018-06-06T13:50:53Z</dcterms:modified>
</cp:coreProperties>
</file>