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9321381115983516"/>
          <c:y val="0.22652429769775781"/>
          <c:w val="0.43551598522277801"/>
          <c:h val="0.56619547352587596"/>
        </c:manualLayout>
      </c:layout>
      <c:pie3DChart>
        <c:varyColors val="1"/>
        <c:ser>
          <c:idx val="0"/>
          <c:order val="0"/>
          <c:tx>
            <c:strRef>
              <c:f>Sheet1!$B$1</c:f>
              <c:strCache>
                <c:ptCount val="1"/>
                <c:pt idx="0">
                  <c:v>TURNKEY PROCESS</c:v>
                </c:pt>
              </c:strCache>
            </c:strRef>
          </c:tx>
          <c:explosion val="25"/>
          <c:dPt>
            <c:idx val="0"/>
            <c:bubble3D val="0"/>
            <c:explosion val="12"/>
            <c:extLst>
              <c:ext xmlns:c16="http://schemas.microsoft.com/office/drawing/2014/chart" uri="{C3380CC4-5D6E-409C-BE32-E72D297353CC}">
                <c16:uniqueId val="{00000001-BD3E-4632-A39C-5D46C2506219}"/>
              </c:ext>
            </c:extLst>
          </c:dPt>
          <c:dPt>
            <c:idx val="3"/>
            <c:bubble3D val="0"/>
            <c:explosion val="10"/>
            <c:extLst>
              <c:ext xmlns:c16="http://schemas.microsoft.com/office/drawing/2014/chart" uri="{C3380CC4-5D6E-409C-BE32-E72D297353CC}">
                <c16:uniqueId val="{00000003-BD3E-4632-A39C-5D46C2506219}"/>
              </c:ext>
            </c:extLst>
          </c:dPt>
          <c:cat>
            <c:strRef>
              <c:f>Sheet1!$A$2:$A$7</c:f>
              <c:strCache>
                <c:ptCount val="6"/>
                <c:pt idx="0">
                  <c:v>DESIGN</c:v>
                </c:pt>
                <c:pt idx="1">
                  <c:v>ENGINEERING</c:v>
                </c:pt>
                <c:pt idx="2">
                  <c:v>PROJECT MANAGEMENT</c:v>
                </c:pt>
                <c:pt idx="3">
                  <c:v>MANUFACTURING</c:v>
                </c:pt>
                <c:pt idx="4">
                  <c:v>QUALITY ASSURANCE</c:v>
                </c:pt>
                <c:pt idx="5">
                  <c:v>INSTALLATION</c:v>
                </c:pt>
              </c:strCache>
            </c:strRef>
          </c:cat>
          <c:val>
            <c:numRef>
              <c:f>Sheet1!$B$2:$B$7</c:f>
              <c:numCache>
                <c:formatCode>General</c:formatCode>
                <c:ptCount val="6"/>
                <c:pt idx="0">
                  <c:v>10</c:v>
                </c:pt>
                <c:pt idx="1">
                  <c:v>15</c:v>
                </c:pt>
                <c:pt idx="2">
                  <c:v>15</c:v>
                </c:pt>
                <c:pt idx="3">
                  <c:v>40</c:v>
                </c:pt>
                <c:pt idx="4">
                  <c:v>10</c:v>
                </c:pt>
                <c:pt idx="5">
                  <c:v>10</c:v>
                </c:pt>
              </c:numCache>
            </c:numRef>
          </c:val>
          <c:extLst>
            <c:ext xmlns:c16="http://schemas.microsoft.com/office/drawing/2014/chart" uri="{C3380CC4-5D6E-409C-BE32-E72D297353CC}">
              <c16:uniqueId val="{00000004-BD3E-4632-A39C-5D46C2506219}"/>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0.69462</cdr:x>
      <cdr:y>0.2894</cdr:y>
    </cdr:from>
    <cdr:to>
      <cdr:x>0.82981</cdr:x>
      <cdr:y>0.49365</cdr:y>
    </cdr:to>
    <cdr:sp macro="" textlink="">
      <cdr:nvSpPr>
        <cdr:cNvPr id="2" name="TextBox 1"/>
        <cdr:cNvSpPr txBox="1"/>
      </cdr:nvSpPr>
      <cdr:spPr>
        <a:xfrm xmlns:a="http://schemas.openxmlformats.org/drawingml/2006/main">
          <a:off x="4698156" y="129559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0.04556</cdr:x>
      <cdr:y>0.33726</cdr:y>
    </cdr:from>
    <cdr:to>
      <cdr:x>0.27859</cdr:x>
      <cdr:y>0.40603</cdr:y>
    </cdr:to>
    <cdr:sp macro="" textlink="">
      <cdr:nvSpPr>
        <cdr:cNvPr id="3" name="TextBox 2"/>
        <cdr:cNvSpPr txBox="1"/>
      </cdr:nvSpPr>
      <cdr:spPr>
        <a:xfrm xmlns:a="http://schemas.openxmlformats.org/drawingml/2006/main">
          <a:off x="162189" y="1029929"/>
          <a:ext cx="829528" cy="210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DESIGN</a:t>
          </a:r>
        </a:p>
      </cdr:txBody>
    </cdr:sp>
  </cdr:relSizeAnchor>
  <cdr:relSizeAnchor xmlns:cdr="http://schemas.openxmlformats.org/drawingml/2006/chartDrawing">
    <cdr:from>
      <cdr:x>0.58328</cdr:x>
      <cdr:y>0.37021</cdr:y>
    </cdr:from>
    <cdr:to>
      <cdr:x>0.9835</cdr:x>
      <cdr:y>0.44185</cdr:y>
    </cdr:to>
    <cdr:sp macro="" textlink="">
      <cdr:nvSpPr>
        <cdr:cNvPr id="4" name="TextBox 3"/>
        <cdr:cNvSpPr txBox="1"/>
      </cdr:nvSpPr>
      <cdr:spPr>
        <a:xfrm xmlns:a="http://schemas.openxmlformats.org/drawingml/2006/main">
          <a:off x="2076332" y="1130553"/>
          <a:ext cx="1424675" cy="2187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ENGINEERING</a:t>
          </a:r>
        </a:p>
      </cdr:txBody>
    </cdr:sp>
  </cdr:relSizeAnchor>
  <cdr:relSizeAnchor xmlns:cdr="http://schemas.openxmlformats.org/drawingml/2006/chartDrawing">
    <cdr:from>
      <cdr:x>0.13439</cdr:x>
      <cdr:y>0.62619</cdr:y>
    </cdr:from>
    <cdr:to>
      <cdr:x>0.5505</cdr:x>
      <cdr:y>0.7545</cdr:y>
    </cdr:to>
    <cdr:sp macro="" textlink="">
      <cdr:nvSpPr>
        <cdr:cNvPr id="5" name="TextBox 4"/>
        <cdr:cNvSpPr txBox="1"/>
      </cdr:nvSpPr>
      <cdr:spPr>
        <a:xfrm xmlns:a="http://schemas.openxmlformats.org/drawingml/2006/main">
          <a:off x="508279" y="1912288"/>
          <a:ext cx="1573759" cy="3918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MANUFACTURING</a:t>
          </a:r>
        </a:p>
      </cdr:txBody>
    </cdr:sp>
  </cdr:relSizeAnchor>
  <cdr:relSizeAnchor xmlns:cdr="http://schemas.openxmlformats.org/drawingml/2006/chartDrawing">
    <cdr:from>
      <cdr:x>0.62444</cdr:x>
      <cdr:y>0.48138</cdr:y>
    </cdr:from>
    <cdr:to>
      <cdr:x>1</cdr:x>
      <cdr:y>0.68691</cdr:y>
    </cdr:to>
    <cdr:sp macro="" textlink="">
      <cdr:nvSpPr>
        <cdr:cNvPr id="6" name="TextBox 5"/>
        <cdr:cNvSpPr txBox="1"/>
      </cdr:nvSpPr>
      <cdr:spPr>
        <a:xfrm xmlns:a="http://schemas.openxmlformats.org/drawingml/2006/main">
          <a:off x="2222837" y="1470062"/>
          <a:ext cx="1336893" cy="6276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PROJECT MANAGEMENT</a:t>
          </a:r>
        </a:p>
      </cdr:txBody>
    </cdr:sp>
  </cdr:relSizeAnchor>
  <cdr:relSizeAnchor xmlns:cdr="http://schemas.openxmlformats.org/drawingml/2006/chartDrawing">
    <cdr:from>
      <cdr:x>0.17689</cdr:x>
      <cdr:y>0.20343</cdr:y>
    </cdr:from>
    <cdr:to>
      <cdr:x>0.52396</cdr:x>
      <cdr:y>0.35296</cdr:y>
    </cdr:to>
    <cdr:sp macro="" textlink="">
      <cdr:nvSpPr>
        <cdr:cNvPr id="7" name="TextBox 6"/>
        <cdr:cNvSpPr txBox="1"/>
      </cdr:nvSpPr>
      <cdr:spPr>
        <a:xfrm xmlns:a="http://schemas.openxmlformats.org/drawingml/2006/main">
          <a:off x="629695" y="621254"/>
          <a:ext cx="1235458" cy="4566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QUALITY ASSURANCE</a:t>
          </a:r>
        </a:p>
      </cdr:txBody>
    </cdr:sp>
  </cdr:relSizeAnchor>
  <cdr:relSizeAnchor xmlns:cdr="http://schemas.openxmlformats.org/drawingml/2006/chartDrawing">
    <cdr:from>
      <cdr:x>0.45488</cdr:x>
      <cdr:y>0.28968</cdr:y>
    </cdr:from>
    <cdr:to>
      <cdr:x>0.80911</cdr:x>
      <cdr:y>0.38338</cdr:y>
    </cdr:to>
    <cdr:sp macro="" textlink="">
      <cdr:nvSpPr>
        <cdr:cNvPr id="8" name="TextBox 7"/>
        <cdr:cNvSpPr txBox="1"/>
      </cdr:nvSpPr>
      <cdr:spPr>
        <a:xfrm xmlns:a="http://schemas.openxmlformats.org/drawingml/2006/main">
          <a:off x="1619235" y="884638"/>
          <a:ext cx="1260984" cy="2861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INSTALLATION</a:t>
          </a:r>
        </a:p>
      </cdr:txBody>
    </cdr:sp>
  </cdr:relSizeAnchor>
  <cdr:relSizeAnchor xmlns:cdr="http://schemas.openxmlformats.org/drawingml/2006/chartDrawing">
    <cdr:from>
      <cdr:x>0.16441</cdr:x>
      <cdr:y>0.48997</cdr:y>
    </cdr:from>
    <cdr:to>
      <cdr:x>0.18338</cdr:x>
      <cdr:y>0.51002</cdr:y>
    </cdr:to>
    <cdr:sp macro="" textlink="">
      <cdr:nvSpPr>
        <cdr:cNvPr id="9" name="Dodecagon 8"/>
        <cdr:cNvSpPr/>
      </cdr:nvSpPr>
      <cdr:spPr>
        <a:xfrm xmlns:a="http://schemas.openxmlformats.org/drawingml/2006/main">
          <a:off x="621809" y="1496309"/>
          <a:ext cx="71746" cy="61230"/>
        </a:xfrm>
        <a:prstGeom xmlns:a="http://schemas.openxmlformats.org/drawingml/2006/main" prst="dodecagon">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0.15083</cdr:x>
      <cdr:y>0.56702</cdr:y>
    </cdr:from>
    <cdr:to>
      <cdr:x>0.1698</cdr:x>
      <cdr:y>0.58708</cdr:y>
    </cdr:to>
    <cdr:sp macro="" textlink="">
      <cdr:nvSpPr>
        <cdr:cNvPr id="10" name="Dodecagon 9"/>
        <cdr:cNvSpPr/>
      </cdr:nvSpPr>
      <cdr:spPr>
        <a:xfrm xmlns:a="http://schemas.openxmlformats.org/drawingml/2006/main">
          <a:off x="570452" y="1731606"/>
          <a:ext cx="71747" cy="61260"/>
        </a:xfrm>
        <a:prstGeom xmlns:a="http://schemas.openxmlformats.org/drawingml/2006/main" prst="dodecagon">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0.10869</cdr:x>
      <cdr:y>0.66151</cdr:y>
    </cdr:from>
    <cdr:to>
      <cdr:x>0.12766</cdr:x>
      <cdr:y>0.68157</cdr:y>
    </cdr:to>
    <cdr:sp macro="" textlink="">
      <cdr:nvSpPr>
        <cdr:cNvPr id="11" name="Dodecagon 10"/>
        <cdr:cNvSpPr/>
      </cdr:nvSpPr>
      <cdr:spPr>
        <a:xfrm xmlns:a="http://schemas.openxmlformats.org/drawingml/2006/main">
          <a:off x="411061" y="2020147"/>
          <a:ext cx="71747" cy="61260"/>
        </a:xfrm>
        <a:prstGeom xmlns:a="http://schemas.openxmlformats.org/drawingml/2006/main" prst="dodecagon">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0.27504</cdr:x>
      <cdr:y>0.84936</cdr:y>
    </cdr:from>
    <cdr:to>
      <cdr:x>0.294</cdr:x>
      <cdr:y>0.86942</cdr:y>
    </cdr:to>
    <cdr:sp macro="" textlink="">
      <cdr:nvSpPr>
        <cdr:cNvPr id="12" name="Dodecagon 11"/>
        <cdr:cNvSpPr/>
      </cdr:nvSpPr>
      <cdr:spPr>
        <a:xfrm xmlns:a="http://schemas.openxmlformats.org/drawingml/2006/main">
          <a:off x="1040235" y="2593820"/>
          <a:ext cx="71707" cy="61261"/>
        </a:xfrm>
        <a:prstGeom xmlns:a="http://schemas.openxmlformats.org/drawingml/2006/main" prst="dodecagon">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0.01553</cdr:x>
      <cdr:y>0.52939</cdr:y>
    </cdr:from>
    <cdr:to>
      <cdr:x>0.0345</cdr:x>
      <cdr:y>0.54945</cdr:y>
    </cdr:to>
    <cdr:sp macro="" textlink="">
      <cdr:nvSpPr>
        <cdr:cNvPr id="13" name="Dodecagon 12"/>
        <cdr:cNvSpPr/>
      </cdr:nvSpPr>
      <cdr:spPr>
        <a:xfrm xmlns:a="http://schemas.openxmlformats.org/drawingml/2006/main">
          <a:off x="58723" y="1616666"/>
          <a:ext cx="71746" cy="61260"/>
        </a:xfrm>
        <a:prstGeom xmlns:a="http://schemas.openxmlformats.org/drawingml/2006/main" prst="dodecagon">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0.83256</cdr:x>
      <cdr:y>0.60339</cdr:y>
    </cdr:from>
    <cdr:to>
      <cdr:x>0.85153</cdr:x>
      <cdr:y>0.62344</cdr:y>
    </cdr:to>
    <cdr:sp macro="" textlink="">
      <cdr:nvSpPr>
        <cdr:cNvPr id="14" name="Dodecagon 13"/>
        <cdr:cNvSpPr/>
      </cdr:nvSpPr>
      <cdr:spPr>
        <a:xfrm xmlns:a="http://schemas.openxmlformats.org/drawingml/2006/main">
          <a:off x="3148792" y="1842669"/>
          <a:ext cx="71746" cy="61230"/>
        </a:xfrm>
        <a:prstGeom xmlns:a="http://schemas.openxmlformats.org/drawingml/2006/main" prst="dodecagon">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0.36554</cdr:x>
      <cdr:y>0.89244</cdr:y>
    </cdr:from>
    <cdr:to>
      <cdr:x>0.38451</cdr:x>
      <cdr:y>0.9125</cdr:y>
    </cdr:to>
    <cdr:sp macro="" textlink="">
      <cdr:nvSpPr>
        <cdr:cNvPr id="15" name="Dodecagon 14"/>
        <cdr:cNvSpPr/>
      </cdr:nvSpPr>
      <cdr:spPr>
        <a:xfrm xmlns:a="http://schemas.openxmlformats.org/drawingml/2006/main">
          <a:off x="1301236" y="2725370"/>
          <a:ext cx="67528" cy="61261"/>
        </a:xfrm>
        <a:prstGeom xmlns:a="http://schemas.openxmlformats.org/drawingml/2006/main" prst="dodecagon">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0.38675</cdr:x>
      <cdr:y>0.86186</cdr:y>
    </cdr:from>
    <cdr:to>
      <cdr:x>0.86927</cdr:x>
      <cdr:y>1</cdr:y>
    </cdr:to>
    <cdr:sp macro="" textlink="">
      <cdr:nvSpPr>
        <cdr:cNvPr id="16" name="TextBox 15"/>
        <cdr:cNvSpPr txBox="1"/>
      </cdr:nvSpPr>
      <cdr:spPr>
        <a:xfrm xmlns:a="http://schemas.openxmlformats.org/drawingml/2006/main">
          <a:off x="1376726" y="2631978"/>
          <a:ext cx="1717657" cy="4218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GLOBAL DISTRIBUTION</a:t>
          </a:r>
        </a:p>
      </cdr:txBody>
    </cdr:sp>
  </cdr:relSizeAnchor>
  <cdr:relSizeAnchor xmlns:cdr="http://schemas.openxmlformats.org/drawingml/2006/chartDrawing">
    <cdr:from>
      <cdr:x>0.82656</cdr:x>
      <cdr:y>0.52339</cdr:y>
    </cdr:from>
    <cdr:to>
      <cdr:x>0.84553</cdr:x>
      <cdr:y>0.54344</cdr:y>
    </cdr:to>
    <cdr:sp macro="" textlink="">
      <cdr:nvSpPr>
        <cdr:cNvPr id="17" name="Dodecagon 16">
          <a:extLst xmlns:a="http://schemas.openxmlformats.org/drawingml/2006/main">
            <a:ext uri="{FF2B5EF4-FFF2-40B4-BE49-F238E27FC236}">
              <a16:creationId xmlns:a16="http://schemas.microsoft.com/office/drawing/2014/main" id="{E42A64E3-F0D4-4DE9-85D0-7A09E1BCFEE2}"/>
            </a:ext>
          </a:extLst>
        </cdr:cNvPr>
        <cdr:cNvSpPr/>
      </cdr:nvSpPr>
      <cdr:spPr>
        <a:xfrm xmlns:a="http://schemas.openxmlformats.org/drawingml/2006/main">
          <a:off x="2942337" y="1598347"/>
          <a:ext cx="67528" cy="61230"/>
        </a:xfrm>
        <a:prstGeom xmlns:a="http://schemas.openxmlformats.org/drawingml/2006/main" prst="dodecagon">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0.16204</cdr:x>
      <cdr:y>0.43746</cdr:y>
    </cdr:from>
    <cdr:to>
      <cdr:x>0.181</cdr:x>
      <cdr:y>0.45752</cdr:y>
    </cdr:to>
    <cdr:sp macro="" textlink="">
      <cdr:nvSpPr>
        <cdr:cNvPr id="18" name="Dodecagon 17">
          <a:extLst xmlns:a="http://schemas.openxmlformats.org/drawingml/2006/main">
            <a:ext uri="{FF2B5EF4-FFF2-40B4-BE49-F238E27FC236}">
              <a16:creationId xmlns:a16="http://schemas.microsoft.com/office/drawing/2014/main" id="{32B33E9E-7FC0-4BA3-BD71-9F91F5D2D189}"/>
            </a:ext>
          </a:extLst>
        </cdr:cNvPr>
        <cdr:cNvSpPr/>
      </cdr:nvSpPr>
      <cdr:spPr>
        <a:xfrm xmlns:a="http://schemas.openxmlformats.org/drawingml/2006/main">
          <a:off x="612863" y="1335937"/>
          <a:ext cx="71707" cy="61261"/>
        </a:xfrm>
        <a:prstGeom xmlns:a="http://schemas.openxmlformats.org/drawingml/2006/main" prst="dodecagon">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0.06223</cdr:x>
      <cdr:y>0.60613</cdr:y>
    </cdr:from>
    <cdr:to>
      <cdr:x>0.08119</cdr:x>
      <cdr:y>0.62619</cdr:y>
    </cdr:to>
    <cdr:sp macro="" textlink="">
      <cdr:nvSpPr>
        <cdr:cNvPr id="19" name="Dodecagon 18">
          <a:extLst xmlns:a="http://schemas.openxmlformats.org/drawingml/2006/main">
            <a:ext uri="{FF2B5EF4-FFF2-40B4-BE49-F238E27FC236}">
              <a16:creationId xmlns:a16="http://schemas.microsoft.com/office/drawing/2014/main" id="{7EEC8E1D-51E4-408B-B455-4F9143B5B680}"/>
            </a:ext>
          </a:extLst>
        </cdr:cNvPr>
        <cdr:cNvSpPr/>
      </cdr:nvSpPr>
      <cdr:spPr>
        <a:xfrm xmlns:a="http://schemas.openxmlformats.org/drawingml/2006/main">
          <a:off x="235358" y="1851027"/>
          <a:ext cx="71707" cy="61261"/>
        </a:xfrm>
        <a:prstGeom xmlns:a="http://schemas.openxmlformats.org/drawingml/2006/main" prst="dodecagon">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0.14874</cdr:x>
      <cdr:y>0.52262</cdr:y>
    </cdr:from>
    <cdr:to>
      <cdr:x>0.1677</cdr:x>
      <cdr:y>0.54268</cdr:y>
    </cdr:to>
    <cdr:sp macro="" textlink="">
      <cdr:nvSpPr>
        <cdr:cNvPr id="20" name="Dodecagon 19">
          <a:extLst xmlns:a="http://schemas.openxmlformats.org/drawingml/2006/main">
            <a:ext uri="{FF2B5EF4-FFF2-40B4-BE49-F238E27FC236}">
              <a16:creationId xmlns:a16="http://schemas.microsoft.com/office/drawing/2014/main" id="{76F2730E-267B-43B4-BF69-122AA10B6A95}"/>
            </a:ext>
          </a:extLst>
        </cdr:cNvPr>
        <cdr:cNvSpPr/>
      </cdr:nvSpPr>
      <cdr:spPr>
        <a:xfrm xmlns:a="http://schemas.openxmlformats.org/drawingml/2006/main">
          <a:off x="562529" y="1595996"/>
          <a:ext cx="71707" cy="61261"/>
        </a:xfrm>
        <a:prstGeom xmlns:a="http://schemas.openxmlformats.org/drawingml/2006/main" prst="dodecagon">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cdr:x>
      <cdr:y>0.43197</cdr:y>
    </cdr:from>
    <cdr:to>
      <cdr:x>0.01896</cdr:x>
      <cdr:y>0.45203</cdr:y>
    </cdr:to>
    <cdr:sp macro="" textlink="">
      <cdr:nvSpPr>
        <cdr:cNvPr id="21" name="Dodecagon 20">
          <a:extLst xmlns:a="http://schemas.openxmlformats.org/drawingml/2006/main">
            <a:ext uri="{FF2B5EF4-FFF2-40B4-BE49-F238E27FC236}">
              <a16:creationId xmlns:a16="http://schemas.microsoft.com/office/drawing/2014/main" id="{F3186D46-4F14-4DAE-A0B0-B009BD62955E}"/>
            </a:ext>
          </a:extLst>
        </cdr:cNvPr>
        <cdr:cNvSpPr/>
      </cdr:nvSpPr>
      <cdr:spPr>
        <a:xfrm xmlns:a="http://schemas.openxmlformats.org/drawingml/2006/main">
          <a:off x="0" y="1319159"/>
          <a:ext cx="71707" cy="61261"/>
        </a:xfrm>
        <a:prstGeom xmlns:a="http://schemas.openxmlformats.org/drawingml/2006/main" prst="dodecagon">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5/29/2018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5/29/2018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5/29/2018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5/29/2018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5/29/2018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5/29/2018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5/29/2018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jp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jp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jpeg"/><Relationship Id="rId11" Type="http://schemas.openxmlformats.org/officeDocument/2006/relationships/image" Target="../media/image20.jpg"/><Relationship Id="rId5" Type="http://schemas.openxmlformats.org/officeDocument/2006/relationships/image" Target="../media/image14.png"/><Relationship Id="rId15" Type="http://schemas.openxmlformats.org/officeDocument/2006/relationships/image" Target="../media/image24.jp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jpg"/><Relationship Id="rId1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280C-B7C2-4B62-9DD4-ADFC0781CDF4}"/>
              </a:ext>
            </a:extLst>
          </p:cNvPr>
          <p:cNvSpPr>
            <a:spLocks noGrp="1"/>
          </p:cNvSpPr>
          <p:nvPr>
            <p:ph type="ctrTitle"/>
          </p:nvPr>
        </p:nvSpPr>
        <p:spPr/>
        <p:txBody>
          <a:bodyPr>
            <a:normAutofit fontScale="90000"/>
          </a:bodyPr>
          <a:lstStyle/>
          <a:p>
            <a:r>
              <a:rPr lang="en-US" dirty="0"/>
              <a:t>The Key to asset security fits a delta lock!</a:t>
            </a:r>
          </a:p>
        </p:txBody>
      </p:sp>
      <p:sp>
        <p:nvSpPr>
          <p:cNvPr id="3" name="Subtitle 2">
            <a:extLst>
              <a:ext uri="{FF2B5EF4-FFF2-40B4-BE49-F238E27FC236}">
                <a16:creationId xmlns:a16="http://schemas.microsoft.com/office/drawing/2014/main" id="{014CA264-E9DA-4F87-80C4-98CB1FC7E313}"/>
              </a:ext>
            </a:extLst>
          </p:cNvPr>
          <p:cNvSpPr>
            <a:spLocks noGrp="1"/>
          </p:cNvSpPr>
          <p:nvPr>
            <p:ph type="subTitle" idx="1"/>
          </p:nvPr>
        </p:nvSpPr>
        <p:spPr>
          <a:xfrm>
            <a:off x="1091681" y="4078872"/>
            <a:ext cx="9448800" cy="685800"/>
          </a:xfrm>
        </p:spPr>
        <p:txBody>
          <a:bodyPr/>
          <a:lstStyle/>
          <a:p>
            <a:r>
              <a:rPr lang="en-US" dirty="0"/>
              <a:t>                                                   A Brand To Remember</a:t>
            </a:r>
          </a:p>
        </p:txBody>
      </p:sp>
      <p:pic>
        <p:nvPicPr>
          <p:cNvPr id="4" name="Picture 3">
            <a:extLst>
              <a:ext uri="{FF2B5EF4-FFF2-40B4-BE49-F238E27FC236}">
                <a16:creationId xmlns:a16="http://schemas.microsoft.com/office/drawing/2014/main" id="{4B963334-45A3-479D-9BA5-797B3B5D1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832778"/>
            <a:ext cx="3540968" cy="804764"/>
          </a:xfrm>
          <a:prstGeom prst="rect">
            <a:avLst/>
          </a:prstGeom>
        </p:spPr>
      </p:pic>
    </p:spTree>
    <p:extLst>
      <p:ext uri="{BB962C8B-B14F-4D97-AF65-F5344CB8AC3E}">
        <p14:creationId xmlns:p14="http://schemas.microsoft.com/office/powerpoint/2010/main" val="3684443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9088-22B9-4871-82E2-C84FAF561E97}"/>
              </a:ext>
            </a:extLst>
          </p:cNvPr>
          <p:cNvSpPr>
            <a:spLocks noGrp="1"/>
          </p:cNvSpPr>
          <p:nvPr>
            <p:ph type="title"/>
          </p:nvPr>
        </p:nvSpPr>
        <p:spPr/>
        <p:txBody>
          <a:bodyPr>
            <a:normAutofit/>
          </a:bodyPr>
          <a:lstStyle/>
          <a:p>
            <a:pPr algn="l"/>
            <a:r>
              <a:rPr lang="en-US" sz="2000" i="1" dirty="0">
                <a:latin typeface="Trebuchet MS" panose="020B0603020202020204" pitchFamily="34" charset="0"/>
              </a:rPr>
              <a:t>What is the least expensive part of a fixture, infrequently specified, rarely understood, most often incorrectly installed, expected to last indefinitely and required to protect virtually any asset?  The answer- a lock!    </a:t>
            </a:r>
          </a:p>
        </p:txBody>
      </p:sp>
      <p:pic>
        <p:nvPicPr>
          <p:cNvPr id="16" name="Picture Placeholder 15">
            <a:extLst>
              <a:ext uri="{FF2B5EF4-FFF2-40B4-BE49-F238E27FC236}">
                <a16:creationId xmlns:a16="http://schemas.microsoft.com/office/drawing/2014/main" id="{8513479E-7066-41F9-A64B-57F4D472C8D4}"/>
              </a:ext>
            </a:extLst>
          </p:cNvPr>
          <p:cNvPicPr>
            <a:picLocks noGrp="1" noChangeAspect="1"/>
          </p:cNvPicPr>
          <p:nvPr>
            <p:ph type="pic" idx="21"/>
          </p:nvPr>
        </p:nvPicPr>
        <p:blipFill>
          <a:blip r:embed="rId2"/>
          <a:srcRect l="1812" r="1812"/>
          <a:stretch>
            <a:fillRect/>
          </a:stretch>
        </p:blipFill>
        <p:spPr>
          <a:xfrm>
            <a:off x="4374263" y="2294965"/>
            <a:ext cx="3448936" cy="1591235"/>
          </a:xfrm>
        </p:spPr>
      </p:pic>
      <p:sp>
        <p:nvSpPr>
          <p:cNvPr id="12" name="TextBox 11">
            <a:extLst>
              <a:ext uri="{FF2B5EF4-FFF2-40B4-BE49-F238E27FC236}">
                <a16:creationId xmlns:a16="http://schemas.microsoft.com/office/drawing/2014/main" id="{A20E2678-50F3-4343-A206-424ABFB3DE25}"/>
              </a:ext>
            </a:extLst>
          </p:cNvPr>
          <p:cNvSpPr txBox="1"/>
          <p:nvPr/>
        </p:nvSpPr>
        <p:spPr>
          <a:xfrm>
            <a:off x="115975" y="2222932"/>
            <a:ext cx="4135772" cy="1046440"/>
          </a:xfrm>
          <a:prstGeom prst="rect">
            <a:avLst/>
          </a:prstGeom>
          <a:noFill/>
        </p:spPr>
        <p:txBody>
          <a:bodyPr wrap="square" rtlCol="0">
            <a:spAutoFit/>
          </a:bodyPr>
          <a:lstStyle/>
          <a:p>
            <a:r>
              <a:rPr lang="en-US" sz="1400" b="1" dirty="0"/>
              <a:t>Reasons Why People Don’t Think About Locks</a:t>
            </a:r>
            <a:endParaRPr lang="en-US" sz="1400" dirty="0"/>
          </a:p>
          <a:p>
            <a:pPr marL="285750" indent="-285750">
              <a:buFont typeface="Wingdings" panose="05000000000000000000" pitchFamily="2" charset="2"/>
              <a:buChar char="§"/>
            </a:pPr>
            <a:r>
              <a:rPr lang="en-US" sz="1200" dirty="0"/>
              <a:t>The manufacturer will pick them</a:t>
            </a:r>
          </a:p>
          <a:p>
            <a:pPr marL="285750" indent="-285750">
              <a:buFont typeface="Wingdings" panose="05000000000000000000" pitchFamily="2" charset="2"/>
              <a:buChar char="§"/>
            </a:pPr>
            <a:r>
              <a:rPr lang="en-US" sz="1200" dirty="0"/>
              <a:t>Any kind that fits the budget is o.k.</a:t>
            </a:r>
          </a:p>
          <a:p>
            <a:pPr marL="285750" indent="-285750">
              <a:buFont typeface="Wingdings" panose="05000000000000000000" pitchFamily="2" charset="2"/>
              <a:buChar char="§"/>
            </a:pPr>
            <a:r>
              <a:rPr lang="en-US" sz="1200" dirty="0"/>
              <a:t>As long as they last for the warranty period</a:t>
            </a:r>
          </a:p>
          <a:p>
            <a:pPr marL="285750" indent="-285750">
              <a:buFont typeface="Wingdings" panose="05000000000000000000" pitchFamily="2" charset="2"/>
              <a:buChar char="§"/>
            </a:pPr>
            <a:r>
              <a:rPr lang="en-US" sz="1200" dirty="0"/>
              <a:t>They just need to open and close</a:t>
            </a:r>
          </a:p>
        </p:txBody>
      </p:sp>
      <p:sp>
        <p:nvSpPr>
          <p:cNvPr id="13" name="TextBox 12">
            <a:extLst>
              <a:ext uri="{FF2B5EF4-FFF2-40B4-BE49-F238E27FC236}">
                <a16:creationId xmlns:a16="http://schemas.microsoft.com/office/drawing/2014/main" id="{B05D668F-B231-4537-948B-90E45381AA03}"/>
              </a:ext>
            </a:extLst>
          </p:cNvPr>
          <p:cNvSpPr txBox="1"/>
          <p:nvPr/>
        </p:nvSpPr>
        <p:spPr>
          <a:xfrm>
            <a:off x="115975" y="3434905"/>
            <a:ext cx="4135772" cy="2877710"/>
          </a:xfrm>
          <a:prstGeom prst="rect">
            <a:avLst/>
          </a:prstGeom>
          <a:noFill/>
        </p:spPr>
        <p:txBody>
          <a:bodyPr wrap="square" rtlCol="0">
            <a:spAutoFit/>
          </a:bodyPr>
          <a:lstStyle/>
          <a:p>
            <a:r>
              <a:rPr lang="en-US" sz="1300" b="1" dirty="0"/>
              <a:t>Reasons Why People Should Think About Locks</a:t>
            </a:r>
          </a:p>
          <a:p>
            <a:pPr marL="285750" indent="-285750">
              <a:buFont typeface="Wingdings" panose="05000000000000000000" pitchFamily="2" charset="2"/>
              <a:buChar char="§"/>
            </a:pPr>
            <a:r>
              <a:rPr lang="en-US" sz="1200" dirty="0"/>
              <a:t>Manufacturers use what they have in stock</a:t>
            </a:r>
          </a:p>
          <a:p>
            <a:pPr marL="285750" indent="-285750">
              <a:buFont typeface="Wingdings" panose="05000000000000000000" pitchFamily="2" charset="2"/>
              <a:buChar char="§"/>
            </a:pPr>
            <a:r>
              <a:rPr lang="en-US" sz="1200" dirty="0"/>
              <a:t>Lock security level should match the asset’s value</a:t>
            </a:r>
          </a:p>
          <a:p>
            <a:pPr marL="285750" indent="-285750">
              <a:buFont typeface="Wingdings" panose="05000000000000000000" pitchFamily="2" charset="2"/>
              <a:buChar char="§"/>
            </a:pPr>
            <a:r>
              <a:rPr lang="en-US" sz="1200" dirty="0"/>
              <a:t>Lock  longevity relates to materials used to build it</a:t>
            </a:r>
          </a:p>
          <a:p>
            <a:pPr marL="285750" indent="-285750">
              <a:buFont typeface="Wingdings" panose="05000000000000000000" pitchFamily="2" charset="2"/>
              <a:buChar char="§"/>
            </a:pPr>
            <a:r>
              <a:rPr lang="en-US" sz="1200" dirty="0"/>
              <a:t>Locks can have restricted keys and other options</a:t>
            </a:r>
          </a:p>
          <a:p>
            <a:pPr marL="285750" indent="-285750">
              <a:buFont typeface="Wingdings" panose="05000000000000000000" pitchFamily="2" charset="2"/>
              <a:buChar char="§"/>
            </a:pPr>
            <a:r>
              <a:rPr lang="en-US" sz="1200" dirty="0"/>
              <a:t>Locks can have changeable cores</a:t>
            </a:r>
          </a:p>
          <a:p>
            <a:pPr marL="285750" indent="-285750">
              <a:buFont typeface="Wingdings" panose="05000000000000000000" pitchFamily="2" charset="2"/>
              <a:buChar char="§"/>
            </a:pPr>
            <a:r>
              <a:rPr lang="en-US" sz="1200" dirty="0"/>
              <a:t>Locks can be custom designed and engineered</a:t>
            </a:r>
          </a:p>
          <a:p>
            <a:pPr marL="285750" indent="-285750">
              <a:buFont typeface="Wingdings" panose="05000000000000000000" pitchFamily="2" charset="2"/>
              <a:buChar char="§"/>
            </a:pPr>
            <a:r>
              <a:rPr lang="en-US" sz="1200" dirty="0"/>
              <a:t>Locks can be mechanical or electronic</a:t>
            </a:r>
          </a:p>
          <a:p>
            <a:pPr marL="285750" indent="-285750">
              <a:buFont typeface="Wingdings" panose="05000000000000000000" pitchFamily="2" charset="2"/>
              <a:buChar char="§"/>
            </a:pPr>
            <a:r>
              <a:rPr lang="en-US" sz="1200" dirty="0"/>
              <a:t>Incorrectly installed locks can cause problems</a:t>
            </a:r>
          </a:p>
          <a:p>
            <a:pPr marL="285750" indent="-285750">
              <a:buFont typeface="Wingdings" panose="05000000000000000000" pitchFamily="2" charset="2"/>
              <a:buChar char="§"/>
            </a:pPr>
            <a:r>
              <a:rPr lang="en-US" sz="1200" dirty="0"/>
              <a:t>A smart key can trigger analog or digital cameras</a:t>
            </a:r>
          </a:p>
          <a:p>
            <a:pPr marL="285750" indent="-285750">
              <a:buFont typeface="Wingdings" panose="05000000000000000000" pitchFamily="2" charset="2"/>
              <a:buChar char="§"/>
            </a:pPr>
            <a:r>
              <a:rPr lang="en-US" sz="1200" dirty="0"/>
              <a:t>Mechanical keys can be retrofit to be “smart”</a:t>
            </a:r>
          </a:p>
          <a:p>
            <a:pPr marL="285750" indent="-285750">
              <a:buFont typeface="Wingdings" panose="05000000000000000000" pitchFamily="2" charset="2"/>
              <a:buChar char="§"/>
            </a:pPr>
            <a:r>
              <a:rPr lang="en-US" sz="1200" dirty="0"/>
              <a:t>Key management is critical in large deployments</a:t>
            </a:r>
          </a:p>
          <a:p>
            <a:pPr marL="285750" indent="-285750">
              <a:buFont typeface="Wingdings" panose="05000000000000000000" pitchFamily="2" charset="2"/>
              <a:buChar char="§"/>
            </a:pPr>
            <a:r>
              <a:rPr lang="en-US" sz="1200" dirty="0"/>
              <a:t>Customer Service addresses field lock issues</a:t>
            </a:r>
          </a:p>
          <a:p>
            <a:pPr marL="285750" indent="-285750">
              <a:buFont typeface="Wingdings" panose="05000000000000000000" pitchFamily="2" charset="2"/>
              <a:buChar char="§"/>
            </a:pPr>
            <a:r>
              <a:rPr lang="en-US" sz="1200" dirty="0"/>
              <a:t>Locksmith services address emergency scenarios</a:t>
            </a:r>
          </a:p>
          <a:p>
            <a:pPr marL="285750" indent="-285750">
              <a:buFont typeface="Wingdings" panose="05000000000000000000" pitchFamily="2" charset="2"/>
              <a:buChar char="§"/>
            </a:pPr>
            <a:r>
              <a:rPr lang="en-US" sz="1200" dirty="0"/>
              <a:t>Import or Domestic- it makes a difference</a:t>
            </a:r>
          </a:p>
        </p:txBody>
      </p:sp>
      <p:sp>
        <p:nvSpPr>
          <p:cNvPr id="17" name="TextBox 16">
            <a:extLst>
              <a:ext uri="{FF2B5EF4-FFF2-40B4-BE49-F238E27FC236}">
                <a16:creationId xmlns:a16="http://schemas.microsoft.com/office/drawing/2014/main" id="{AED6F276-3DCB-4BCC-963C-8119253A5EB0}"/>
              </a:ext>
            </a:extLst>
          </p:cNvPr>
          <p:cNvSpPr txBox="1"/>
          <p:nvPr/>
        </p:nvSpPr>
        <p:spPr>
          <a:xfrm>
            <a:off x="6786283" y="3361765"/>
            <a:ext cx="914400" cy="369332"/>
          </a:xfrm>
          <a:prstGeom prst="rect">
            <a:avLst/>
          </a:prstGeom>
          <a:noFill/>
        </p:spPr>
        <p:txBody>
          <a:bodyPr wrap="square" rtlCol="0">
            <a:spAutoFit/>
          </a:bodyPr>
          <a:lstStyle/>
          <a:p>
            <a:r>
              <a:rPr lang="en-US" dirty="0" err="1">
                <a:solidFill>
                  <a:schemeClr val="bg1"/>
                </a:solidFill>
              </a:rPr>
              <a:t>Mobi</a:t>
            </a:r>
            <a:r>
              <a:rPr lang="en-US" sz="800" baseline="70000" dirty="0" err="1">
                <a:solidFill>
                  <a:schemeClr val="bg1"/>
                </a:solidFill>
              </a:rPr>
              <a:t>TM</a:t>
            </a:r>
            <a:endParaRPr lang="en-US" sz="800" baseline="70000" dirty="0">
              <a:solidFill>
                <a:schemeClr val="bg1"/>
              </a:solidFill>
            </a:endParaRPr>
          </a:p>
        </p:txBody>
      </p:sp>
      <p:pic>
        <p:nvPicPr>
          <p:cNvPr id="21" name="Picture 20">
            <a:extLst>
              <a:ext uri="{FF2B5EF4-FFF2-40B4-BE49-F238E27FC236}">
                <a16:creationId xmlns:a16="http://schemas.microsoft.com/office/drawing/2014/main" id="{4B00C91E-0424-4D84-AD3C-FE7C7363B99C}"/>
              </a:ext>
            </a:extLst>
          </p:cNvPr>
          <p:cNvPicPr>
            <a:picLocks noChangeAspect="1"/>
          </p:cNvPicPr>
          <p:nvPr/>
        </p:nvPicPr>
        <p:blipFill>
          <a:blip r:embed="rId3"/>
          <a:stretch>
            <a:fillRect/>
          </a:stretch>
        </p:blipFill>
        <p:spPr>
          <a:xfrm>
            <a:off x="7940255" y="2294965"/>
            <a:ext cx="1835625" cy="1591235"/>
          </a:xfrm>
          <a:prstGeom prst="rect">
            <a:avLst/>
          </a:prstGeom>
        </p:spPr>
      </p:pic>
      <p:pic>
        <p:nvPicPr>
          <p:cNvPr id="23" name="Picture 22" descr="A picture containing metalware, lock, indoor&#10;&#10;Description generated with high confidence">
            <a:extLst>
              <a:ext uri="{FF2B5EF4-FFF2-40B4-BE49-F238E27FC236}">
                <a16:creationId xmlns:a16="http://schemas.microsoft.com/office/drawing/2014/main" id="{D8AA0013-835B-4CC6-AEC1-EB55EF15D178}"/>
              </a:ext>
            </a:extLst>
          </p:cNvPr>
          <p:cNvPicPr>
            <a:picLocks noChangeAspect="1"/>
          </p:cNvPicPr>
          <p:nvPr/>
        </p:nvPicPr>
        <p:blipFill>
          <a:blip r:embed="rId4"/>
          <a:stretch>
            <a:fillRect/>
          </a:stretch>
        </p:blipFill>
        <p:spPr>
          <a:xfrm>
            <a:off x="4386341" y="4063516"/>
            <a:ext cx="1753721" cy="1753721"/>
          </a:xfrm>
          <a:prstGeom prst="rect">
            <a:avLst/>
          </a:prstGeom>
        </p:spPr>
      </p:pic>
      <p:sp>
        <p:nvSpPr>
          <p:cNvPr id="3" name="TextBox 2">
            <a:extLst>
              <a:ext uri="{FF2B5EF4-FFF2-40B4-BE49-F238E27FC236}">
                <a16:creationId xmlns:a16="http://schemas.microsoft.com/office/drawing/2014/main" id="{339F727E-664B-4251-BF45-FD80E793A1B2}"/>
              </a:ext>
            </a:extLst>
          </p:cNvPr>
          <p:cNvSpPr txBox="1"/>
          <p:nvPr/>
        </p:nvSpPr>
        <p:spPr>
          <a:xfrm>
            <a:off x="7940255" y="2364814"/>
            <a:ext cx="672867" cy="246221"/>
          </a:xfrm>
          <a:prstGeom prst="rect">
            <a:avLst/>
          </a:prstGeom>
          <a:noFill/>
        </p:spPr>
        <p:txBody>
          <a:bodyPr wrap="square" rtlCol="0">
            <a:spAutoFit/>
          </a:bodyPr>
          <a:lstStyle/>
          <a:p>
            <a:r>
              <a:rPr lang="en-US" sz="1000" b="1" dirty="0"/>
              <a:t>SAL1.1</a:t>
            </a:r>
          </a:p>
        </p:txBody>
      </p:sp>
      <p:pic>
        <p:nvPicPr>
          <p:cNvPr id="14" name="Picture 13">
            <a:extLst>
              <a:ext uri="{FF2B5EF4-FFF2-40B4-BE49-F238E27FC236}">
                <a16:creationId xmlns:a16="http://schemas.microsoft.com/office/drawing/2014/main" id="{388EF309-52E4-418A-9E8C-454D033A29EC}"/>
              </a:ext>
            </a:extLst>
          </p:cNvPr>
          <p:cNvPicPr>
            <a:picLocks noChangeAspect="1"/>
          </p:cNvPicPr>
          <p:nvPr/>
        </p:nvPicPr>
        <p:blipFill>
          <a:blip r:embed="rId5"/>
          <a:stretch>
            <a:fillRect/>
          </a:stretch>
        </p:blipFill>
        <p:spPr>
          <a:xfrm>
            <a:off x="9892936" y="2294965"/>
            <a:ext cx="1770736" cy="1591235"/>
          </a:xfrm>
          <a:prstGeom prst="rect">
            <a:avLst/>
          </a:prstGeom>
        </p:spPr>
      </p:pic>
      <p:sp>
        <p:nvSpPr>
          <p:cNvPr id="5" name="TextBox 4">
            <a:extLst>
              <a:ext uri="{FF2B5EF4-FFF2-40B4-BE49-F238E27FC236}">
                <a16:creationId xmlns:a16="http://schemas.microsoft.com/office/drawing/2014/main" id="{4653FFCB-8939-48B9-AE9F-3C35FB245711}"/>
              </a:ext>
            </a:extLst>
          </p:cNvPr>
          <p:cNvSpPr txBox="1"/>
          <p:nvPr/>
        </p:nvSpPr>
        <p:spPr>
          <a:xfrm>
            <a:off x="9892936" y="3640822"/>
            <a:ext cx="685581" cy="261610"/>
          </a:xfrm>
          <a:prstGeom prst="rect">
            <a:avLst/>
          </a:prstGeom>
          <a:noFill/>
        </p:spPr>
        <p:txBody>
          <a:bodyPr wrap="square" rtlCol="0">
            <a:spAutoFit/>
          </a:bodyPr>
          <a:lstStyle/>
          <a:p>
            <a:r>
              <a:rPr lang="en-US" sz="1100" b="1" dirty="0">
                <a:solidFill>
                  <a:schemeClr val="bg1"/>
                </a:solidFill>
              </a:rPr>
              <a:t>Xero</a:t>
            </a:r>
          </a:p>
        </p:txBody>
      </p:sp>
      <p:pic>
        <p:nvPicPr>
          <p:cNvPr id="7" name="Picture 6" descr="A close up of ware&#10;&#10;Description generated with high confidence">
            <a:extLst>
              <a:ext uri="{FF2B5EF4-FFF2-40B4-BE49-F238E27FC236}">
                <a16:creationId xmlns:a16="http://schemas.microsoft.com/office/drawing/2014/main" id="{90614882-A514-4F9B-A348-766C6C55C188}"/>
              </a:ext>
            </a:extLst>
          </p:cNvPr>
          <p:cNvPicPr>
            <a:picLocks noChangeAspect="1"/>
          </p:cNvPicPr>
          <p:nvPr/>
        </p:nvPicPr>
        <p:blipFill>
          <a:blip r:embed="rId6"/>
          <a:stretch>
            <a:fillRect/>
          </a:stretch>
        </p:blipFill>
        <p:spPr>
          <a:xfrm>
            <a:off x="9363132" y="4075276"/>
            <a:ext cx="2307528" cy="1753721"/>
          </a:xfrm>
          <a:prstGeom prst="rect">
            <a:avLst/>
          </a:prstGeom>
        </p:spPr>
      </p:pic>
      <p:pic>
        <p:nvPicPr>
          <p:cNvPr id="9" name="Picture 8" descr="A close up of a lock&#10;&#10;Description generated with high confidence">
            <a:extLst>
              <a:ext uri="{FF2B5EF4-FFF2-40B4-BE49-F238E27FC236}">
                <a16:creationId xmlns:a16="http://schemas.microsoft.com/office/drawing/2014/main" id="{DB2CF131-2922-4116-B35E-236A8BAFC654}"/>
              </a:ext>
            </a:extLst>
          </p:cNvPr>
          <p:cNvPicPr>
            <a:picLocks noChangeAspect="1"/>
          </p:cNvPicPr>
          <p:nvPr/>
        </p:nvPicPr>
        <p:blipFill>
          <a:blip r:embed="rId7"/>
          <a:stretch>
            <a:fillRect/>
          </a:stretch>
        </p:blipFill>
        <p:spPr>
          <a:xfrm>
            <a:off x="6684791" y="4063516"/>
            <a:ext cx="2162088" cy="1753720"/>
          </a:xfrm>
          <a:prstGeom prst="rect">
            <a:avLst/>
          </a:prstGeom>
        </p:spPr>
      </p:pic>
      <p:sp>
        <p:nvSpPr>
          <p:cNvPr id="10" name="TextBox 9">
            <a:extLst>
              <a:ext uri="{FF2B5EF4-FFF2-40B4-BE49-F238E27FC236}">
                <a16:creationId xmlns:a16="http://schemas.microsoft.com/office/drawing/2014/main" id="{55799E64-F8EC-41CB-BE22-2D5F2D659F87}"/>
              </a:ext>
            </a:extLst>
          </p:cNvPr>
          <p:cNvSpPr txBox="1"/>
          <p:nvPr/>
        </p:nvSpPr>
        <p:spPr>
          <a:xfrm>
            <a:off x="4459496" y="4150627"/>
            <a:ext cx="771787" cy="369332"/>
          </a:xfrm>
          <a:prstGeom prst="rect">
            <a:avLst/>
          </a:prstGeom>
          <a:noFill/>
        </p:spPr>
        <p:txBody>
          <a:bodyPr wrap="square" rtlCol="0">
            <a:spAutoFit/>
          </a:bodyPr>
          <a:lstStyle/>
          <a:p>
            <a:r>
              <a:rPr lang="en-US" b="1" dirty="0">
                <a:solidFill>
                  <a:schemeClr val="bg1"/>
                </a:solidFill>
              </a:rPr>
              <a:t>SFIC</a:t>
            </a:r>
          </a:p>
        </p:txBody>
      </p:sp>
      <p:sp>
        <p:nvSpPr>
          <p:cNvPr id="11" name="TextBox 10">
            <a:extLst>
              <a:ext uri="{FF2B5EF4-FFF2-40B4-BE49-F238E27FC236}">
                <a16:creationId xmlns:a16="http://schemas.microsoft.com/office/drawing/2014/main" id="{40CA2396-40E0-44EA-9B94-D27813FFFEE2}"/>
              </a:ext>
            </a:extLst>
          </p:cNvPr>
          <p:cNvSpPr txBox="1"/>
          <p:nvPr/>
        </p:nvSpPr>
        <p:spPr>
          <a:xfrm>
            <a:off x="6739243" y="4162384"/>
            <a:ext cx="1036916" cy="369332"/>
          </a:xfrm>
          <a:prstGeom prst="rect">
            <a:avLst/>
          </a:prstGeom>
          <a:noFill/>
        </p:spPr>
        <p:txBody>
          <a:bodyPr wrap="square" rtlCol="0">
            <a:spAutoFit/>
          </a:bodyPr>
          <a:lstStyle/>
          <a:p>
            <a:r>
              <a:rPr lang="en-US" b="1" dirty="0">
                <a:solidFill>
                  <a:schemeClr val="bg1"/>
                </a:solidFill>
              </a:rPr>
              <a:t>KRC-US</a:t>
            </a:r>
          </a:p>
        </p:txBody>
      </p:sp>
      <p:sp>
        <p:nvSpPr>
          <p:cNvPr id="15" name="TextBox 14">
            <a:extLst>
              <a:ext uri="{FF2B5EF4-FFF2-40B4-BE49-F238E27FC236}">
                <a16:creationId xmlns:a16="http://schemas.microsoft.com/office/drawing/2014/main" id="{E96CF703-6B3A-42DC-8081-F6E07A29058E}"/>
              </a:ext>
            </a:extLst>
          </p:cNvPr>
          <p:cNvSpPr txBox="1"/>
          <p:nvPr/>
        </p:nvSpPr>
        <p:spPr>
          <a:xfrm>
            <a:off x="9422481" y="4162385"/>
            <a:ext cx="1199625" cy="369332"/>
          </a:xfrm>
          <a:prstGeom prst="rect">
            <a:avLst/>
          </a:prstGeom>
          <a:noFill/>
        </p:spPr>
        <p:txBody>
          <a:bodyPr wrap="square" rtlCol="0">
            <a:spAutoFit/>
          </a:bodyPr>
          <a:lstStyle/>
          <a:p>
            <a:r>
              <a:rPr lang="en-US" b="1" dirty="0">
                <a:solidFill>
                  <a:schemeClr val="bg1"/>
                </a:solidFill>
              </a:rPr>
              <a:t>PAGODA</a:t>
            </a:r>
          </a:p>
        </p:txBody>
      </p:sp>
      <p:sp>
        <p:nvSpPr>
          <p:cNvPr id="6" name="TextBox 5"/>
          <p:cNvSpPr txBox="1"/>
          <p:nvPr/>
        </p:nvSpPr>
        <p:spPr>
          <a:xfrm>
            <a:off x="4409935" y="5796817"/>
            <a:ext cx="7302853" cy="738664"/>
          </a:xfrm>
          <a:prstGeom prst="rect">
            <a:avLst/>
          </a:prstGeom>
          <a:noFill/>
        </p:spPr>
        <p:txBody>
          <a:bodyPr wrap="square" rtlCol="0">
            <a:spAutoFit/>
          </a:bodyPr>
          <a:lstStyle/>
          <a:p>
            <a:r>
              <a:rPr lang="en-US" sz="1400" dirty="0"/>
              <a:t>If you are convinced now that you should think about a lock, which one would you choose?  Not certain- keep reading.  Want instant answers, call Delta Lock</a:t>
            </a:r>
          </a:p>
          <a:p>
            <a:r>
              <a:rPr lang="en-US" sz="1400" dirty="0"/>
              <a:t>                                                             (855) 80-DELTA</a:t>
            </a:r>
          </a:p>
        </p:txBody>
      </p:sp>
    </p:spTree>
    <p:extLst>
      <p:ext uri="{BB962C8B-B14F-4D97-AF65-F5344CB8AC3E}">
        <p14:creationId xmlns:p14="http://schemas.microsoft.com/office/powerpoint/2010/main" val="2589884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4388" y="693738"/>
            <a:ext cx="10760242" cy="584776"/>
          </a:xfrm>
          <a:prstGeom prst="rect">
            <a:avLst/>
          </a:prstGeom>
          <a:noFill/>
        </p:spPr>
        <p:txBody>
          <a:bodyPr wrap="square" rtlCol="0">
            <a:spAutoFit/>
          </a:bodyPr>
          <a:lstStyle/>
          <a:p>
            <a:r>
              <a:rPr lang="en-US" sz="3200" i="1" dirty="0"/>
              <a:t>Brand Loyalty Goes Just So Far- The Brand Paradox</a:t>
            </a:r>
          </a:p>
        </p:txBody>
      </p:sp>
      <p:sp>
        <p:nvSpPr>
          <p:cNvPr id="14" name="TextBox 13"/>
          <p:cNvSpPr txBox="1"/>
          <p:nvPr/>
        </p:nvSpPr>
        <p:spPr>
          <a:xfrm>
            <a:off x="693829" y="1199341"/>
            <a:ext cx="10783761" cy="2062103"/>
          </a:xfrm>
          <a:prstGeom prst="rect">
            <a:avLst/>
          </a:prstGeom>
          <a:noFill/>
        </p:spPr>
        <p:txBody>
          <a:bodyPr wrap="square" rtlCol="0">
            <a:spAutoFit/>
          </a:bodyPr>
          <a:lstStyle/>
          <a:p>
            <a:r>
              <a:rPr lang="en-US" sz="1600" dirty="0"/>
              <a:t>The amount of trust retailers put in brands is decreasing all the time, and a typical retailer will now switch            brands without hesitation if they get a better offer.  Aside from a few odd exceptions, top brands are no  longer able to retain their status as market leaders for very long periods. A once loyal customer base can    easily disappear within twelve months. Many retailers are willing to attach themselves to certain brands as long as they have a mental attachment based upon perceived value.  Research has revealed that retailers are prepared to commit to a brand as longs as they believe the brand adds value to their business. Brand paradox exists in the world today where retailers will wholeheartedly buy into specific brands, while putting less trust in brands in general at the same time.</a:t>
            </a:r>
          </a:p>
        </p:txBody>
      </p:sp>
      <p:sp>
        <p:nvSpPr>
          <p:cNvPr id="16" name="TextBox 15"/>
          <p:cNvSpPr txBox="1"/>
          <p:nvPr/>
        </p:nvSpPr>
        <p:spPr>
          <a:xfrm>
            <a:off x="752631" y="3844948"/>
            <a:ext cx="4986166" cy="830997"/>
          </a:xfrm>
          <a:prstGeom prst="rect">
            <a:avLst/>
          </a:prstGeom>
          <a:noFill/>
        </p:spPr>
        <p:txBody>
          <a:bodyPr wrap="square" rtlCol="0">
            <a:spAutoFit/>
          </a:bodyPr>
          <a:lstStyle/>
          <a:p>
            <a:pPr marL="228600" indent="-228600">
              <a:buAutoNum type="arabicPeriod"/>
            </a:pPr>
            <a:r>
              <a:rPr lang="en-US" sz="1200" dirty="0"/>
              <a:t>Our competitors are failing to keep up with consumer expectations:. Customers don’t care that the service they are receiving is better than it was a year ago – they use other</a:t>
            </a:r>
          </a:p>
          <a:p>
            <a:r>
              <a:rPr lang="en-US" sz="1200" dirty="0"/>
              <a:t>    ‘best-in-class’ companies as a benchmark.</a:t>
            </a:r>
          </a:p>
        </p:txBody>
      </p:sp>
      <p:sp>
        <p:nvSpPr>
          <p:cNvPr id="18" name="Rectangle 17"/>
          <p:cNvSpPr/>
          <p:nvPr/>
        </p:nvSpPr>
        <p:spPr>
          <a:xfrm>
            <a:off x="776148" y="3409893"/>
            <a:ext cx="10089931" cy="340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258302" y="3421652"/>
            <a:ext cx="9031547" cy="369332"/>
          </a:xfrm>
          <a:prstGeom prst="rect">
            <a:avLst/>
          </a:prstGeom>
          <a:noFill/>
        </p:spPr>
        <p:txBody>
          <a:bodyPr wrap="square" rtlCol="0">
            <a:spAutoFit/>
          </a:bodyPr>
          <a:lstStyle/>
          <a:p>
            <a:r>
              <a:rPr lang="en-US" dirty="0"/>
              <a:t>HOW DELTA LOCK AND INNOVATION LOCK ARE OVERTAKING THE COMPETITION</a:t>
            </a:r>
          </a:p>
        </p:txBody>
      </p:sp>
      <p:sp>
        <p:nvSpPr>
          <p:cNvPr id="20" name="TextBox 19"/>
          <p:cNvSpPr txBox="1"/>
          <p:nvPr/>
        </p:nvSpPr>
        <p:spPr>
          <a:xfrm>
            <a:off x="729109" y="4773850"/>
            <a:ext cx="5433039" cy="1384995"/>
          </a:xfrm>
          <a:prstGeom prst="rect">
            <a:avLst/>
          </a:prstGeom>
          <a:noFill/>
        </p:spPr>
        <p:txBody>
          <a:bodyPr wrap="square" rtlCol="0">
            <a:spAutoFit/>
          </a:bodyPr>
          <a:lstStyle/>
          <a:p>
            <a:pPr marL="228600" indent="-228600">
              <a:buAutoNum type="arabicPeriod" startAt="2"/>
            </a:pPr>
            <a:r>
              <a:rPr lang="en-US" sz="1200" dirty="0"/>
              <a:t>Their particular products or services did not stand out from the competition because too little thought has been put into what role their brand should play in meeting customer expectations.</a:t>
            </a:r>
          </a:p>
          <a:p>
            <a:pPr marL="228600" indent="-228600">
              <a:buAutoNum type="arabicPeriod" startAt="2"/>
            </a:pPr>
            <a:endParaRPr lang="en-US" sz="1200" dirty="0"/>
          </a:p>
          <a:p>
            <a:pPr marL="228600" indent="-228600">
              <a:buAutoNum type="arabicPeriod" startAt="2"/>
            </a:pPr>
            <a:r>
              <a:rPr lang="en-US" sz="1200" dirty="0"/>
              <a:t>With ever-increasing transparency, nearly every industry is turning into a commodity industry, which consequently results in a strong focus on price, while ignoring quality, application and innovation.</a:t>
            </a:r>
          </a:p>
        </p:txBody>
      </p:sp>
      <p:sp>
        <p:nvSpPr>
          <p:cNvPr id="21" name="TextBox 20"/>
          <p:cNvSpPr txBox="1"/>
          <p:nvPr/>
        </p:nvSpPr>
        <p:spPr>
          <a:xfrm>
            <a:off x="6337282" y="3839100"/>
            <a:ext cx="4339376" cy="2492990"/>
          </a:xfrm>
          <a:prstGeom prst="rect">
            <a:avLst/>
          </a:prstGeom>
          <a:noFill/>
        </p:spPr>
        <p:txBody>
          <a:bodyPr wrap="square" rtlCol="0">
            <a:spAutoFit/>
          </a:bodyPr>
          <a:lstStyle/>
          <a:p>
            <a:r>
              <a:rPr lang="en-US" sz="1200" dirty="0"/>
              <a:t>4. Delta understands our competitor’s customers. We offer them products and services that add value to their current business such as </a:t>
            </a:r>
            <a:r>
              <a:rPr lang="en-US" sz="1200" dirty="0" err="1"/>
              <a:t>Mobi</a:t>
            </a:r>
            <a:r>
              <a:rPr lang="en-US" sz="1200" dirty="0"/>
              <a:t>- the retrofit smart key that brings artificial intelligence to an existing lock and key.</a:t>
            </a:r>
          </a:p>
          <a:p>
            <a:endParaRPr lang="en-US" sz="1200" dirty="0"/>
          </a:p>
          <a:p>
            <a:r>
              <a:rPr lang="en-US" sz="1200" dirty="0"/>
              <a:t> 5. It all comes down to this simple formula. Delta Lock and Innovation Lock can offer customers what our rivals currently don’t. Or can’t!</a:t>
            </a:r>
          </a:p>
          <a:p>
            <a:endParaRPr lang="en-US" sz="1200" dirty="0"/>
          </a:p>
          <a:p>
            <a:r>
              <a:rPr lang="en-US" sz="1200" dirty="0"/>
              <a:t>6.  In our rapidly changing world, staying ahead of the curve is what matters; provide customers with what they want and need, not just what you make and hope they purchase them.  This is the DELTA DIFFERENCE.</a:t>
            </a:r>
          </a:p>
        </p:txBody>
      </p:sp>
      <p:sp>
        <p:nvSpPr>
          <p:cNvPr id="22" name="5-Point Star 21"/>
          <p:cNvSpPr/>
          <p:nvPr/>
        </p:nvSpPr>
        <p:spPr>
          <a:xfrm flipH="1">
            <a:off x="7661819" y="188933"/>
            <a:ext cx="136443" cy="178437"/>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p:txBody>
      </p:sp>
      <p:sp>
        <p:nvSpPr>
          <p:cNvPr id="23" name="5-Point Star 22"/>
          <p:cNvSpPr/>
          <p:nvPr/>
        </p:nvSpPr>
        <p:spPr>
          <a:xfrm flipH="1">
            <a:off x="7793228" y="183887"/>
            <a:ext cx="136443" cy="178437"/>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p:txBody>
      </p:sp>
      <p:sp>
        <p:nvSpPr>
          <p:cNvPr id="25" name="5-Point Star 24"/>
          <p:cNvSpPr/>
          <p:nvPr/>
        </p:nvSpPr>
        <p:spPr>
          <a:xfrm flipH="1">
            <a:off x="8056044" y="184295"/>
            <a:ext cx="136443" cy="178437"/>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p:txBody>
      </p:sp>
      <p:sp>
        <p:nvSpPr>
          <p:cNvPr id="26" name="5-Point Star 25"/>
          <p:cNvSpPr/>
          <p:nvPr/>
        </p:nvSpPr>
        <p:spPr>
          <a:xfrm flipH="1">
            <a:off x="8197950" y="179252"/>
            <a:ext cx="136443" cy="178437"/>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p:txBody>
      </p:sp>
      <p:sp>
        <p:nvSpPr>
          <p:cNvPr id="29" name="5-Point Star 28"/>
          <p:cNvSpPr/>
          <p:nvPr/>
        </p:nvSpPr>
        <p:spPr>
          <a:xfrm flipH="1">
            <a:off x="7919176" y="183889"/>
            <a:ext cx="136443" cy="178437"/>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p:txBody>
      </p:sp>
      <p:pic>
        <p:nvPicPr>
          <p:cNvPr id="30" name="Picture 29">
            <a:extLst>
              <a:ext uri="{FF2B5EF4-FFF2-40B4-BE49-F238E27FC236}">
                <a16:creationId xmlns:a16="http://schemas.microsoft.com/office/drawing/2014/main" id="{7C45E815-F450-4FA3-986A-3304EAC3C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9499" y="94468"/>
            <a:ext cx="1802032" cy="409552"/>
          </a:xfrm>
          <a:prstGeom prst="rect">
            <a:avLst/>
          </a:prstGeom>
        </p:spPr>
      </p:pic>
      <p:sp>
        <p:nvSpPr>
          <p:cNvPr id="31" name="TextBox 30"/>
          <p:cNvSpPr txBox="1"/>
          <p:nvPr/>
        </p:nvSpPr>
        <p:spPr>
          <a:xfrm>
            <a:off x="8333539" y="146948"/>
            <a:ext cx="871139" cy="246221"/>
          </a:xfrm>
          <a:prstGeom prst="rect">
            <a:avLst/>
          </a:prstGeom>
          <a:noFill/>
        </p:spPr>
        <p:txBody>
          <a:bodyPr wrap="square" rtlCol="0">
            <a:spAutoFit/>
          </a:bodyPr>
          <a:lstStyle/>
          <a:p>
            <a:r>
              <a:rPr lang="en-US" sz="1000" dirty="0"/>
              <a:t>RATING</a:t>
            </a:r>
          </a:p>
        </p:txBody>
      </p:sp>
    </p:spTree>
    <p:extLst>
      <p:ext uri="{BB962C8B-B14F-4D97-AF65-F5344CB8AC3E}">
        <p14:creationId xmlns:p14="http://schemas.microsoft.com/office/powerpoint/2010/main" val="2296438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8102636" y="251910"/>
            <a:ext cx="2579212" cy="1365465"/>
          </a:xfrm>
          <a:prstGeom prst="rect">
            <a:avLst/>
          </a:prstGeom>
        </p:spPr>
      </p:pic>
      <p:sp>
        <p:nvSpPr>
          <p:cNvPr id="14" name="TextBox 13"/>
          <p:cNvSpPr txBox="1"/>
          <p:nvPr/>
        </p:nvSpPr>
        <p:spPr>
          <a:xfrm>
            <a:off x="2581929" y="535310"/>
            <a:ext cx="5279308" cy="1446550"/>
          </a:xfrm>
          <a:prstGeom prst="rect">
            <a:avLst/>
          </a:prstGeom>
          <a:noFill/>
        </p:spPr>
        <p:txBody>
          <a:bodyPr wrap="square" rtlCol="0">
            <a:spAutoFit/>
          </a:bodyPr>
          <a:lstStyle/>
          <a:p>
            <a:r>
              <a:rPr lang="en-US" sz="4800" dirty="0"/>
              <a:t>OUR STRATEGY</a:t>
            </a:r>
          </a:p>
          <a:p>
            <a:r>
              <a:rPr lang="en-US" sz="4000" i="1" dirty="0"/>
              <a:t>It’s Called Hardball</a:t>
            </a:r>
          </a:p>
        </p:txBody>
      </p:sp>
      <p:sp>
        <p:nvSpPr>
          <p:cNvPr id="15" name="TextBox 14"/>
          <p:cNvSpPr txBox="1"/>
          <p:nvPr/>
        </p:nvSpPr>
        <p:spPr>
          <a:xfrm>
            <a:off x="548747" y="2484368"/>
            <a:ext cx="10974956" cy="3908763"/>
          </a:xfrm>
          <a:prstGeom prst="rect">
            <a:avLst/>
          </a:prstGeom>
          <a:noFill/>
        </p:spPr>
        <p:txBody>
          <a:bodyPr wrap="square" rtlCol="0">
            <a:spAutoFit/>
          </a:bodyPr>
          <a:lstStyle/>
          <a:p>
            <a:pPr marL="285750" indent="-285750">
              <a:buFont typeface="Wingdings" charset="2"/>
              <a:buChar char="Ø"/>
            </a:pPr>
            <a:r>
              <a:rPr lang="en-US" dirty="0"/>
              <a:t>We question and re-evaluate ourselves every day</a:t>
            </a:r>
          </a:p>
          <a:p>
            <a:pPr marL="285750" indent="-285750">
              <a:buFont typeface="Wingdings" charset="2"/>
              <a:buChar char="Ø"/>
            </a:pPr>
            <a:r>
              <a:rPr lang="en-US" dirty="0"/>
              <a:t>We find new ways to gain knowledge-talking to customers, visiting stores, listening</a:t>
            </a:r>
          </a:p>
          <a:p>
            <a:pPr marL="285750" indent="-285750">
              <a:buFont typeface="Wingdings" charset="2"/>
              <a:buChar char="Ø"/>
            </a:pPr>
            <a:r>
              <a:rPr lang="en-US" dirty="0"/>
              <a:t>We change business strategies by understanding the marketplace and budgets</a:t>
            </a:r>
          </a:p>
          <a:p>
            <a:pPr marL="285750" indent="-285750">
              <a:buFont typeface="Wingdings" charset="2"/>
              <a:buChar char="Ø"/>
            </a:pPr>
            <a:r>
              <a:rPr lang="en-US" dirty="0"/>
              <a:t>We are always honest with our customers- no exaggerations or untruths</a:t>
            </a:r>
          </a:p>
          <a:p>
            <a:pPr marL="285750" indent="-285750">
              <a:buFont typeface="Wingdings" charset="2"/>
              <a:buChar char="Ø"/>
            </a:pPr>
            <a:r>
              <a:rPr lang="en-US" dirty="0"/>
              <a:t>We show we understand our customers’ business and make better products  to suit their needs</a:t>
            </a:r>
          </a:p>
          <a:p>
            <a:pPr marL="285750" indent="-285750">
              <a:buFont typeface="Wingdings" charset="2"/>
              <a:buChar char="Ø"/>
            </a:pPr>
            <a:r>
              <a:rPr lang="en-US" dirty="0"/>
              <a:t>Our global partnerships speak to our credibility</a:t>
            </a:r>
          </a:p>
          <a:p>
            <a:pPr marL="285750" indent="-285750">
              <a:buFont typeface="Wingdings" charset="2"/>
              <a:buChar char="Ø"/>
            </a:pPr>
            <a:r>
              <a:rPr lang="en-US" dirty="0"/>
              <a:t>We are creative and innovative- never standing still or being complacent</a:t>
            </a:r>
          </a:p>
          <a:p>
            <a:pPr marL="285750" indent="-285750">
              <a:buFont typeface="Wingdings" charset="2"/>
              <a:buChar char="Ø"/>
            </a:pPr>
            <a:r>
              <a:rPr lang="en-US" dirty="0"/>
              <a:t>We offer the best customer service- paying attention to customer pain points, being proactive not just reactive</a:t>
            </a:r>
          </a:p>
          <a:p>
            <a:pPr marL="285750" indent="-285750">
              <a:buFont typeface="Wingdings" charset="2"/>
              <a:buChar char="Ø"/>
            </a:pPr>
            <a:r>
              <a:rPr lang="en-US" dirty="0"/>
              <a:t>We are great communicators- no company is great at everything, but we are great at what we do</a:t>
            </a:r>
          </a:p>
          <a:p>
            <a:pPr marL="285750" indent="-285750">
              <a:buFont typeface="Wingdings" charset="2"/>
              <a:buChar char="Ø"/>
            </a:pPr>
            <a:r>
              <a:rPr lang="en-US" dirty="0"/>
              <a:t>Competition makes us work smarter- often times harder too.</a:t>
            </a:r>
          </a:p>
          <a:p>
            <a:endParaRPr lang="en-US" sz="1600" dirty="0"/>
          </a:p>
          <a:p>
            <a:endParaRPr lang="en-US" sz="1600" dirty="0"/>
          </a:p>
        </p:txBody>
      </p:sp>
      <p:sp>
        <p:nvSpPr>
          <p:cNvPr id="16" name="TextBox 15"/>
          <p:cNvSpPr txBox="1"/>
          <p:nvPr/>
        </p:nvSpPr>
        <p:spPr>
          <a:xfrm>
            <a:off x="1034782" y="1897269"/>
            <a:ext cx="9516854" cy="276999"/>
          </a:xfrm>
          <a:prstGeom prst="rect">
            <a:avLst/>
          </a:prstGeom>
          <a:noFill/>
        </p:spPr>
        <p:txBody>
          <a:bodyPr wrap="square" rtlCol="0">
            <a:spAutoFit/>
          </a:bodyPr>
          <a:lstStyle/>
          <a:p>
            <a:r>
              <a:rPr lang="en-US" sz="1200" i="1" dirty="0"/>
              <a:t>We pick our shots, seek out competitive encounters, set the pace of innovation, test the edges of the possible. We play to win. </a:t>
            </a:r>
          </a:p>
        </p:txBody>
      </p:sp>
    </p:spTree>
    <p:extLst>
      <p:ext uri="{BB962C8B-B14F-4D97-AF65-F5344CB8AC3E}">
        <p14:creationId xmlns:p14="http://schemas.microsoft.com/office/powerpoint/2010/main" val="205429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25BBA2-9D2B-4F18-9C43-8DB4832ED539}"/>
              </a:ext>
            </a:extLst>
          </p:cNvPr>
          <p:cNvSpPr txBox="1"/>
          <p:nvPr/>
        </p:nvSpPr>
        <p:spPr>
          <a:xfrm>
            <a:off x="597016" y="637563"/>
            <a:ext cx="10997967" cy="584775"/>
          </a:xfrm>
          <a:prstGeom prst="rect">
            <a:avLst/>
          </a:prstGeom>
          <a:noFill/>
        </p:spPr>
        <p:txBody>
          <a:bodyPr wrap="square" rtlCol="0">
            <a:spAutoFit/>
          </a:bodyPr>
          <a:lstStyle/>
          <a:p>
            <a:r>
              <a:rPr lang="en-US" sz="3200" dirty="0"/>
              <a:t>OUR CORE COMPETENCIES AND VALUE PROPOSITIONS</a:t>
            </a:r>
          </a:p>
        </p:txBody>
      </p:sp>
      <p:pic>
        <p:nvPicPr>
          <p:cNvPr id="6" name="Picture 5">
            <a:extLst>
              <a:ext uri="{FF2B5EF4-FFF2-40B4-BE49-F238E27FC236}">
                <a16:creationId xmlns:a16="http://schemas.microsoft.com/office/drawing/2014/main" id="{544B85D1-030E-4366-B777-18B8248802AB}"/>
              </a:ext>
            </a:extLst>
          </p:cNvPr>
          <p:cNvPicPr>
            <a:picLocks noChangeAspect="1"/>
          </p:cNvPicPr>
          <p:nvPr/>
        </p:nvPicPr>
        <p:blipFill>
          <a:blip r:embed="rId2"/>
          <a:stretch>
            <a:fillRect/>
          </a:stretch>
        </p:blipFill>
        <p:spPr>
          <a:xfrm>
            <a:off x="597016" y="1548881"/>
            <a:ext cx="1606845" cy="918550"/>
          </a:xfrm>
          <a:prstGeom prst="rect">
            <a:avLst/>
          </a:prstGeom>
        </p:spPr>
      </p:pic>
      <p:pic>
        <p:nvPicPr>
          <p:cNvPr id="7" name="Picture 6">
            <a:extLst>
              <a:ext uri="{FF2B5EF4-FFF2-40B4-BE49-F238E27FC236}">
                <a16:creationId xmlns:a16="http://schemas.microsoft.com/office/drawing/2014/main" id="{3CAA19C6-DCDA-4B3D-ACAD-6B1A250220A4}"/>
              </a:ext>
            </a:extLst>
          </p:cNvPr>
          <p:cNvPicPr>
            <a:picLocks noChangeAspect="1"/>
          </p:cNvPicPr>
          <p:nvPr/>
        </p:nvPicPr>
        <p:blipFill>
          <a:blip r:embed="rId3"/>
          <a:stretch>
            <a:fillRect/>
          </a:stretch>
        </p:blipFill>
        <p:spPr>
          <a:xfrm>
            <a:off x="2378346" y="1548879"/>
            <a:ext cx="1390941" cy="918550"/>
          </a:xfrm>
          <a:prstGeom prst="rect">
            <a:avLst/>
          </a:prstGeom>
        </p:spPr>
      </p:pic>
      <p:pic>
        <p:nvPicPr>
          <p:cNvPr id="8" name="Picture 7">
            <a:extLst>
              <a:ext uri="{FF2B5EF4-FFF2-40B4-BE49-F238E27FC236}">
                <a16:creationId xmlns:a16="http://schemas.microsoft.com/office/drawing/2014/main" id="{A5037164-2DE5-4184-B974-70EBB894AA1C}"/>
              </a:ext>
            </a:extLst>
          </p:cNvPr>
          <p:cNvPicPr>
            <a:picLocks noChangeAspect="1"/>
          </p:cNvPicPr>
          <p:nvPr/>
        </p:nvPicPr>
        <p:blipFill>
          <a:blip r:embed="rId4"/>
          <a:stretch>
            <a:fillRect/>
          </a:stretch>
        </p:blipFill>
        <p:spPr>
          <a:xfrm>
            <a:off x="3924171" y="1559390"/>
            <a:ext cx="1631523" cy="918549"/>
          </a:xfrm>
          <a:prstGeom prst="rect">
            <a:avLst/>
          </a:prstGeom>
        </p:spPr>
      </p:pic>
      <p:pic>
        <p:nvPicPr>
          <p:cNvPr id="9" name="Picture 8">
            <a:extLst>
              <a:ext uri="{FF2B5EF4-FFF2-40B4-BE49-F238E27FC236}">
                <a16:creationId xmlns:a16="http://schemas.microsoft.com/office/drawing/2014/main" id="{0935B430-30A6-4926-8639-B2A5E916D59A}"/>
              </a:ext>
            </a:extLst>
          </p:cNvPr>
          <p:cNvPicPr>
            <a:picLocks noChangeAspect="1"/>
          </p:cNvPicPr>
          <p:nvPr/>
        </p:nvPicPr>
        <p:blipFill>
          <a:blip r:embed="rId5"/>
          <a:stretch>
            <a:fillRect/>
          </a:stretch>
        </p:blipFill>
        <p:spPr>
          <a:xfrm>
            <a:off x="5710578" y="1548880"/>
            <a:ext cx="1461940" cy="918549"/>
          </a:xfrm>
          <a:prstGeom prst="rect">
            <a:avLst/>
          </a:prstGeom>
        </p:spPr>
      </p:pic>
      <p:pic>
        <p:nvPicPr>
          <p:cNvPr id="11" name="Picture 10" descr="C:\Users\arabinow\AppData\Local\Microsoft\Windows\Temporary Internet Files\Content.Word\IMG_4909.jpg">
            <a:extLst>
              <a:ext uri="{FF2B5EF4-FFF2-40B4-BE49-F238E27FC236}">
                <a16:creationId xmlns:a16="http://schemas.microsoft.com/office/drawing/2014/main" id="{3A3EB267-34D6-4CC1-9BBF-20118AC848BF}"/>
              </a:ext>
            </a:extLst>
          </p:cNvPr>
          <p:cNvPicPr/>
          <p:nvPr/>
        </p:nvPicPr>
        <p:blipFill>
          <a:blip r:embed="rId6" cstate="print"/>
          <a:srcRect/>
          <a:stretch>
            <a:fillRect/>
          </a:stretch>
        </p:blipFill>
        <p:spPr bwMode="auto">
          <a:xfrm>
            <a:off x="597016" y="4999650"/>
            <a:ext cx="1606844" cy="1183679"/>
          </a:xfrm>
          <a:prstGeom prst="rect">
            <a:avLst/>
          </a:prstGeom>
          <a:noFill/>
          <a:ln w="9525">
            <a:noFill/>
            <a:miter lim="800000"/>
            <a:headEnd/>
            <a:tailEnd/>
          </a:ln>
        </p:spPr>
      </p:pic>
      <p:pic>
        <p:nvPicPr>
          <p:cNvPr id="12" name="Picture 11">
            <a:extLst>
              <a:ext uri="{FF2B5EF4-FFF2-40B4-BE49-F238E27FC236}">
                <a16:creationId xmlns:a16="http://schemas.microsoft.com/office/drawing/2014/main" id="{FD4F72F1-5A07-4C0D-9FC4-911CAFA41199}"/>
              </a:ext>
            </a:extLst>
          </p:cNvPr>
          <p:cNvPicPr>
            <a:picLocks noChangeAspect="1"/>
          </p:cNvPicPr>
          <p:nvPr/>
        </p:nvPicPr>
        <p:blipFill>
          <a:blip r:embed="rId7"/>
          <a:stretch>
            <a:fillRect/>
          </a:stretch>
        </p:blipFill>
        <p:spPr>
          <a:xfrm>
            <a:off x="5746077" y="5253397"/>
            <a:ext cx="1426441" cy="932668"/>
          </a:xfrm>
          <a:prstGeom prst="rect">
            <a:avLst/>
          </a:prstGeom>
        </p:spPr>
      </p:pic>
      <p:pic>
        <p:nvPicPr>
          <p:cNvPr id="14" name="Picture 13" descr="A close up of a device&#10;&#10;Description generated with high confidence">
            <a:extLst>
              <a:ext uri="{FF2B5EF4-FFF2-40B4-BE49-F238E27FC236}">
                <a16:creationId xmlns:a16="http://schemas.microsoft.com/office/drawing/2014/main" id="{BB8B54DD-E289-4E9A-B0EB-C9B255976B56}"/>
              </a:ext>
            </a:extLst>
          </p:cNvPr>
          <p:cNvPicPr>
            <a:picLocks noChangeAspect="1"/>
          </p:cNvPicPr>
          <p:nvPr/>
        </p:nvPicPr>
        <p:blipFill>
          <a:blip r:embed="rId8"/>
          <a:stretch>
            <a:fillRect/>
          </a:stretch>
        </p:blipFill>
        <p:spPr>
          <a:xfrm>
            <a:off x="3600605" y="5253397"/>
            <a:ext cx="2022158" cy="932669"/>
          </a:xfrm>
          <a:prstGeom prst="rect">
            <a:avLst/>
          </a:prstGeom>
        </p:spPr>
      </p:pic>
      <p:pic>
        <p:nvPicPr>
          <p:cNvPr id="15" name="Picture 14">
            <a:extLst>
              <a:ext uri="{FF2B5EF4-FFF2-40B4-BE49-F238E27FC236}">
                <a16:creationId xmlns:a16="http://schemas.microsoft.com/office/drawing/2014/main" id="{E128782D-B1F0-4B5C-9F83-0533EE5696A7}"/>
              </a:ext>
            </a:extLst>
          </p:cNvPr>
          <p:cNvPicPr>
            <a:picLocks noChangeAspect="1"/>
          </p:cNvPicPr>
          <p:nvPr/>
        </p:nvPicPr>
        <p:blipFill>
          <a:blip r:embed="rId9"/>
          <a:stretch>
            <a:fillRect/>
          </a:stretch>
        </p:blipFill>
        <p:spPr>
          <a:xfrm>
            <a:off x="597016" y="2720960"/>
            <a:ext cx="1606844" cy="2025161"/>
          </a:xfrm>
          <a:prstGeom prst="rect">
            <a:avLst/>
          </a:prstGeom>
        </p:spPr>
      </p:pic>
      <p:pic>
        <p:nvPicPr>
          <p:cNvPr id="16" name="Picture 15">
            <a:extLst>
              <a:ext uri="{FF2B5EF4-FFF2-40B4-BE49-F238E27FC236}">
                <a16:creationId xmlns:a16="http://schemas.microsoft.com/office/drawing/2014/main" id="{3F8EA158-2C36-403F-A98C-29425DB02D8C}"/>
              </a:ext>
            </a:extLst>
          </p:cNvPr>
          <p:cNvPicPr>
            <a:picLocks noChangeAspect="1"/>
          </p:cNvPicPr>
          <p:nvPr/>
        </p:nvPicPr>
        <p:blipFill>
          <a:blip r:embed="rId10"/>
          <a:stretch>
            <a:fillRect/>
          </a:stretch>
        </p:blipFill>
        <p:spPr>
          <a:xfrm>
            <a:off x="2394260" y="2720961"/>
            <a:ext cx="1375027" cy="1356090"/>
          </a:xfrm>
          <a:prstGeom prst="rect">
            <a:avLst/>
          </a:prstGeom>
        </p:spPr>
      </p:pic>
      <p:pic>
        <p:nvPicPr>
          <p:cNvPr id="17" name="Picture 16">
            <a:extLst>
              <a:ext uri="{FF2B5EF4-FFF2-40B4-BE49-F238E27FC236}">
                <a16:creationId xmlns:a16="http://schemas.microsoft.com/office/drawing/2014/main" id="{75D45D39-4595-4B7A-A2EF-D5172AEA8D72}"/>
              </a:ext>
            </a:extLst>
          </p:cNvPr>
          <p:cNvPicPr>
            <a:picLocks noChangeAspect="1"/>
          </p:cNvPicPr>
          <p:nvPr/>
        </p:nvPicPr>
        <p:blipFill>
          <a:blip r:embed="rId11"/>
          <a:stretch>
            <a:fillRect/>
          </a:stretch>
        </p:blipFill>
        <p:spPr>
          <a:xfrm>
            <a:off x="3924171" y="2681552"/>
            <a:ext cx="1631523" cy="1395499"/>
          </a:xfrm>
          <a:prstGeom prst="rect">
            <a:avLst/>
          </a:prstGeom>
        </p:spPr>
      </p:pic>
      <p:pic>
        <p:nvPicPr>
          <p:cNvPr id="18" name="Picture 17">
            <a:extLst>
              <a:ext uri="{FF2B5EF4-FFF2-40B4-BE49-F238E27FC236}">
                <a16:creationId xmlns:a16="http://schemas.microsoft.com/office/drawing/2014/main" id="{B65D4298-9EE1-40B1-AAFC-A8A7319A974E}"/>
              </a:ext>
            </a:extLst>
          </p:cNvPr>
          <p:cNvPicPr>
            <a:picLocks noChangeAspect="1"/>
          </p:cNvPicPr>
          <p:nvPr/>
        </p:nvPicPr>
        <p:blipFill>
          <a:blip r:embed="rId12"/>
          <a:stretch>
            <a:fillRect/>
          </a:stretch>
        </p:blipFill>
        <p:spPr>
          <a:xfrm>
            <a:off x="3924171" y="4173658"/>
            <a:ext cx="1631523" cy="950705"/>
          </a:xfrm>
          <a:prstGeom prst="rect">
            <a:avLst/>
          </a:prstGeom>
        </p:spPr>
      </p:pic>
      <p:pic>
        <p:nvPicPr>
          <p:cNvPr id="19" name="Picture 18">
            <a:extLst>
              <a:ext uri="{FF2B5EF4-FFF2-40B4-BE49-F238E27FC236}">
                <a16:creationId xmlns:a16="http://schemas.microsoft.com/office/drawing/2014/main" id="{85DC7A2D-9EE5-4F4D-9FB3-6A1522236049}"/>
              </a:ext>
            </a:extLst>
          </p:cNvPr>
          <p:cNvPicPr>
            <a:picLocks noChangeAspect="1"/>
          </p:cNvPicPr>
          <p:nvPr/>
        </p:nvPicPr>
        <p:blipFill>
          <a:blip r:embed="rId13"/>
          <a:stretch>
            <a:fillRect/>
          </a:stretch>
        </p:blipFill>
        <p:spPr>
          <a:xfrm>
            <a:off x="2406143" y="4206085"/>
            <a:ext cx="1363144" cy="918278"/>
          </a:xfrm>
          <a:prstGeom prst="rect">
            <a:avLst/>
          </a:prstGeom>
        </p:spPr>
      </p:pic>
      <p:pic>
        <p:nvPicPr>
          <p:cNvPr id="21" name="Picture 20" descr="A close up of a camera&#10;&#10;Description generated with high confidence">
            <a:extLst>
              <a:ext uri="{FF2B5EF4-FFF2-40B4-BE49-F238E27FC236}">
                <a16:creationId xmlns:a16="http://schemas.microsoft.com/office/drawing/2014/main" id="{7012E453-DF6F-438C-94DE-CF3D58404EFD}"/>
              </a:ext>
            </a:extLst>
          </p:cNvPr>
          <p:cNvPicPr>
            <a:picLocks noChangeAspect="1"/>
          </p:cNvPicPr>
          <p:nvPr/>
        </p:nvPicPr>
        <p:blipFill>
          <a:blip r:embed="rId14"/>
          <a:stretch>
            <a:fillRect/>
          </a:stretch>
        </p:blipFill>
        <p:spPr>
          <a:xfrm>
            <a:off x="2406143" y="5253397"/>
            <a:ext cx="1004057" cy="929932"/>
          </a:xfrm>
          <a:prstGeom prst="rect">
            <a:avLst/>
          </a:prstGeom>
        </p:spPr>
      </p:pic>
      <p:pic>
        <p:nvPicPr>
          <p:cNvPr id="22" name="Picture 21">
            <a:extLst>
              <a:ext uri="{FF2B5EF4-FFF2-40B4-BE49-F238E27FC236}">
                <a16:creationId xmlns:a16="http://schemas.microsoft.com/office/drawing/2014/main" id="{06E6B4C4-F22C-4BE7-B510-5175E09E019E}"/>
              </a:ext>
            </a:extLst>
          </p:cNvPr>
          <p:cNvPicPr>
            <a:picLocks noChangeAspect="1"/>
          </p:cNvPicPr>
          <p:nvPr/>
        </p:nvPicPr>
        <p:blipFill>
          <a:blip r:embed="rId15"/>
          <a:stretch>
            <a:fillRect/>
          </a:stretch>
        </p:blipFill>
        <p:spPr>
          <a:xfrm>
            <a:off x="5746077" y="2677895"/>
            <a:ext cx="1426442" cy="2446467"/>
          </a:xfrm>
          <a:prstGeom prst="rect">
            <a:avLst/>
          </a:prstGeom>
        </p:spPr>
      </p:pic>
      <p:sp>
        <p:nvSpPr>
          <p:cNvPr id="23" name="TextBox 22">
            <a:extLst>
              <a:ext uri="{FF2B5EF4-FFF2-40B4-BE49-F238E27FC236}">
                <a16:creationId xmlns:a16="http://schemas.microsoft.com/office/drawing/2014/main" id="{61AA48AF-C7AC-48DF-85C9-0C3EAE5794DA}"/>
              </a:ext>
            </a:extLst>
          </p:cNvPr>
          <p:cNvSpPr txBox="1"/>
          <p:nvPr/>
        </p:nvSpPr>
        <p:spPr>
          <a:xfrm>
            <a:off x="7276004" y="1696122"/>
            <a:ext cx="4451806" cy="4524315"/>
          </a:xfrm>
          <a:prstGeom prst="rect">
            <a:avLst/>
          </a:prstGeom>
          <a:noFill/>
        </p:spPr>
        <p:txBody>
          <a:bodyPr wrap="square" rtlCol="0">
            <a:spAutoFit/>
          </a:bodyPr>
          <a:lstStyle/>
          <a:p>
            <a:r>
              <a:rPr lang="en-US" dirty="0"/>
              <a:t>Delta Lock is the largest </a:t>
            </a:r>
            <a:r>
              <a:rPr lang="en-US" dirty="0" err="1"/>
              <a:t>dcustom</a:t>
            </a:r>
            <a:r>
              <a:rPr lang="en-US" dirty="0"/>
              <a:t> lock manufacturer in the U.S.</a:t>
            </a:r>
          </a:p>
          <a:p>
            <a:endParaRPr lang="en-US" dirty="0"/>
          </a:p>
          <a:p>
            <a:r>
              <a:rPr lang="en-US" dirty="0"/>
              <a:t>Some of the stages in our lock and key fabrication- Core Assembly, Spring and Pin Insertion, Latch Assembly, Core Boring, Core Testing, Key Stamping, Key Cutting, Key Engraving.</a:t>
            </a:r>
          </a:p>
          <a:p>
            <a:endParaRPr lang="en-US" dirty="0"/>
          </a:p>
          <a:p>
            <a:r>
              <a:rPr lang="en-US" dirty="0"/>
              <a:t>Our technology division, Innovation Lock, designs, engineers and manufactures electronic locks, retrofit “smart keys”, digital/analog camera interfaces and other asset security devices for multiple venues.</a:t>
            </a:r>
          </a:p>
          <a:p>
            <a:endParaRPr lang="en-US" dirty="0"/>
          </a:p>
        </p:txBody>
      </p:sp>
    </p:spTree>
    <p:extLst>
      <p:ext uri="{BB962C8B-B14F-4D97-AF65-F5344CB8AC3E}">
        <p14:creationId xmlns:p14="http://schemas.microsoft.com/office/powerpoint/2010/main" val="1844168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48BDEF-3A37-4764-801A-B6A5C43FABA3}"/>
              </a:ext>
            </a:extLst>
          </p:cNvPr>
          <p:cNvSpPr txBox="1"/>
          <p:nvPr/>
        </p:nvSpPr>
        <p:spPr>
          <a:xfrm>
            <a:off x="352338" y="536895"/>
            <a:ext cx="8732939" cy="707886"/>
          </a:xfrm>
          <a:prstGeom prst="rect">
            <a:avLst/>
          </a:prstGeom>
          <a:noFill/>
        </p:spPr>
        <p:txBody>
          <a:bodyPr wrap="square" rtlCol="0">
            <a:spAutoFit/>
          </a:bodyPr>
          <a:lstStyle/>
          <a:p>
            <a:r>
              <a:rPr lang="en-US" sz="4000" dirty="0"/>
              <a:t>WHY DELTA LOCK IS BEST IN CLASS</a:t>
            </a:r>
          </a:p>
        </p:txBody>
      </p:sp>
      <p:sp>
        <p:nvSpPr>
          <p:cNvPr id="3" name="TextBox 2">
            <a:extLst>
              <a:ext uri="{FF2B5EF4-FFF2-40B4-BE49-F238E27FC236}">
                <a16:creationId xmlns:a16="http://schemas.microsoft.com/office/drawing/2014/main" id="{7852C69D-DA23-446C-8EC7-2D3276BF96CE}"/>
              </a:ext>
            </a:extLst>
          </p:cNvPr>
          <p:cNvSpPr txBox="1"/>
          <p:nvPr/>
        </p:nvSpPr>
        <p:spPr>
          <a:xfrm>
            <a:off x="338498" y="2398743"/>
            <a:ext cx="5757502" cy="3539430"/>
          </a:xfrm>
          <a:prstGeom prst="rect">
            <a:avLst/>
          </a:prstGeom>
          <a:noFill/>
        </p:spPr>
        <p:txBody>
          <a:bodyPr wrap="square" rtlCol="0">
            <a:spAutoFit/>
          </a:bodyPr>
          <a:lstStyle/>
          <a:p>
            <a:pPr marL="342900" indent="-342900">
              <a:buAutoNum type="arabicParenR"/>
            </a:pPr>
            <a:r>
              <a:rPr lang="en-US" sz="1600" b="1" dirty="0"/>
              <a:t>Talent. There is simply no substitute for talent and we have it in every department.</a:t>
            </a:r>
          </a:p>
          <a:p>
            <a:pPr marL="342900" indent="-342900">
              <a:buAutoNum type="arabicParenR"/>
            </a:pPr>
            <a:r>
              <a:rPr lang="en-US" sz="1600" b="1" dirty="0"/>
              <a:t>Passion. Passion drives greatness. Passion is contagious. A passionate employee will go the extra mile – and then some; and we cultivate it.</a:t>
            </a:r>
          </a:p>
          <a:p>
            <a:pPr marL="342900" indent="-342900">
              <a:buAutoNum type="arabicParenR"/>
            </a:pPr>
            <a:r>
              <a:rPr lang="en-US" sz="1600" b="1" dirty="0"/>
              <a:t>Attitude. There is nothing as refreshing and uplifting as someone with an upbeat, kind, generous personality; we nurture it.</a:t>
            </a:r>
          </a:p>
          <a:p>
            <a:pPr marL="342900" indent="-342900">
              <a:buAutoNum type="arabicParenR"/>
            </a:pPr>
            <a:r>
              <a:rPr lang="en-US" sz="1600" b="1" dirty="0"/>
              <a:t>Aptitude. For our jobs, skills are the bottom line and our employees have them.</a:t>
            </a:r>
          </a:p>
          <a:p>
            <a:pPr marL="342900" indent="-342900">
              <a:buAutoNum type="arabicParenR"/>
            </a:pPr>
            <a:r>
              <a:rPr lang="en-US" sz="1600" b="1" dirty="0"/>
              <a:t>Fortitude. A great company and great leadership never rests. It is never quite satisfied. Delta Lock is always looking to better not only the competition, but itself.</a:t>
            </a:r>
            <a:r>
              <a:rPr lang="en-US" sz="1600" dirty="0"/>
              <a:t> </a:t>
            </a:r>
          </a:p>
        </p:txBody>
      </p:sp>
      <p:pic>
        <p:nvPicPr>
          <p:cNvPr id="5" name="Picture 4" descr="A close up of a sign&#10;&#10;Description generated with very high confidence">
            <a:extLst>
              <a:ext uri="{FF2B5EF4-FFF2-40B4-BE49-F238E27FC236}">
                <a16:creationId xmlns:a16="http://schemas.microsoft.com/office/drawing/2014/main" id="{A2C62311-ACBF-48C0-890F-C0AC3271065F}"/>
              </a:ext>
            </a:extLst>
          </p:cNvPr>
          <p:cNvPicPr>
            <a:picLocks noChangeAspect="1"/>
          </p:cNvPicPr>
          <p:nvPr/>
        </p:nvPicPr>
        <p:blipFill>
          <a:blip r:embed="rId2"/>
          <a:stretch>
            <a:fillRect/>
          </a:stretch>
        </p:blipFill>
        <p:spPr>
          <a:xfrm>
            <a:off x="9345337" y="136863"/>
            <a:ext cx="1744910" cy="1529616"/>
          </a:xfrm>
          <a:prstGeom prst="rect">
            <a:avLst/>
          </a:prstGeom>
        </p:spPr>
      </p:pic>
      <p:pic>
        <p:nvPicPr>
          <p:cNvPr id="6" name="Picture 5">
            <a:extLst>
              <a:ext uri="{FF2B5EF4-FFF2-40B4-BE49-F238E27FC236}">
                <a16:creationId xmlns:a16="http://schemas.microsoft.com/office/drawing/2014/main" id="{EA288471-102C-4779-9249-6FACD45AAAF2}"/>
              </a:ext>
            </a:extLst>
          </p:cNvPr>
          <p:cNvPicPr>
            <a:picLocks noChangeAspect="1"/>
          </p:cNvPicPr>
          <p:nvPr/>
        </p:nvPicPr>
        <p:blipFill>
          <a:blip r:embed="rId3"/>
          <a:stretch>
            <a:fillRect/>
          </a:stretch>
        </p:blipFill>
        <p:spPr>
          <a:xfrm>
            <a:off x="6256768" y="2491274"/>
            <a:ext cx="5293296" cy="3154518"/>
          </a:xfrm>
          <a:prstGeom prst="rect">
            <a:avLst/>
          </a:prstGeom>
        </p:spPr>
      </p:pic>
      <p:graphicFrame>
        <p:nvGraphicFramePr>
          <p:cNvPr id="8" name="Chart 7">
            <a:extLst>
              <a:ext uri="{FF2B5EF4-FFF2-40B4-BE49-F238E27FC236}">
                <a16:creationId xmlns:a16="http://schemas.microsoft.com/office/drawing/2014/main" id="{715915ED-3AED-48DA-94B2-A8AFAB0CF26D}"/>
              </a:ext>
            </a:extLst>
          </p:cNvPr>
          <p:cNvGraphicFramePr/>
          <p:nvPr>
            <p:extLst>
              <p:ext uri="{D42A27DB-BD31-4B8C-83A1-F6EECF244321}">
                <p14:modId xmlns:p14="http://schemas.microsoft.com/office/powerpoint/2010/main" val="1210272767"/>
              </p:ext>
            </p:extLst>
          </p:nvPr>
        </p:nvGraphicFramePr>
        <p:xfrm>
          <a:off x="7110358" y="2289725"/>
          <a:ext cx="3782058" cy="305384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89C93C9F-ED6E-421D-8282-3A7E109170A7}"/>
              </a:ext>
            </a:extLst>
          </p:cNvPr>
          <p:cNvSpPr txBox="1"/>
          <p:nvPr/>
        </p:nvSpPr>
        <p:spPr>
          <a:xfrm>
            <a:off x="7418564" y="2065198"/>
            <a:ext cx="2969703" cy="646331"/>
          </a:xfrm>
          <a:prstGeom prst="rect">
            <a:avLst/>
          </a:prstGeom>
          <a:noFill/>
        </p:spPr>
        <p:txBody>
          <a:bodyPr wrap="square" rtlCol="0">
            <a:spAutoFit/>
          </a:bodyPr>
          <a:lstStyle/>
          <a:p>
            <a:r>
              <a:rPr lang="en-US" dirty="0"/>
              <a:t>OUR TURNKEY PROCESS</a:t>
            </a:r>
          </a:p>
          <a:p>
            <a:endParaRPr lang="en-US" dirty="0"/>
          </a:p>
        </p:txBody>
      </p:sp>
    </p:spTree>
    <p:extLst>
      <p:ext uri="{BB962C8B-B14F-4D97-AF65-F5344CB8AC3E}">
        <p14:creationId xmlns:p14="http://schemas.microsoft.com/office/powerpoint/2010/main" val="381657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98A082-6A0F-4CCC-ADCF-1482C6C3C04E}"/>
              </a:ext>
            </a:extLst>
          </p:cNvPr>
          <p:cNvSpPr txBox="1"/>
          <p:nvPr/>
        </p:nvSpPr>
        <p:spPr>
          <a:xfrm>
            <a:off x="2785145" y="729842"/>
            <a:ext cx="8137321" cy="707886"/>
          </a:xfrm>
          <a:prstGeom prst="rect">
            <a:avLst/>
          </a:prstGeom>
          <a:noFill/>
        </p:spPr>
        <p:txBody>
          <a:bodyPr wrap="square" rtlCol="0">
            <a:spAutoFit/>
          </a:bodyPr>
          <a:lstStyle/>
          <a:p>
            <a:r>
              <a:rPr lang="en-US" sz="4000" dirty="0"/>
              <a:t>THE BALL IS IN YOUR COURT</a:t>
            </a:r>
          </a:p>
        </p:txBody>
      </p:sp>
      <p:sp>
        <p:nvSpPr>
          <p:cNvPr id="3" name="TextBox 2">
            <a:extLst>
              <a:ext uri="{FF2B5EF4-FFF2-40B4-BE49-F238E27FC236}">
                <a16:creationId xmlns:a16="http://schemas.microsoft.com/office/drawing/2014/main" id="{0AEFDF3D-2B85-4ECD-933D-10A39E5DF848}"/>
              </a:ext>
            </a:extLst>
          </p:cNvPr>
          <p:cNvSpPr txBox="1"/>
          <p:nvPr/>
        </p:nvSpPr>
        <p:spPr>
          <a:xfrm>
            <a:off x="940964" y="1794836"/>
            <a:ext cx="10040225" cy="369332"/>
          </a:xfrm>
          <a:prstGeom prst="rect">
            <a:avLst/>
          </a:prstGeom>
          <a:noFill/>
        </p:spPr>
        <p:txBody>
          <a:bodyPr wrap="square" rtlCol="0">
            <a:spAutoFit/>
          </a:bodyPr>
          <a:lstStyle/>
          <a:p>
            <a:r>
              <a:rPr lang="en-US" dirty="0"/>
              <a:t>Let Delta Lock show you what we can do; we’re simply the best- better than all the rest. </a:t>
            </a:r>
          </a:p>
        </p:txBody>
      </p:sp>
      <p:pic>
        <p:nvPicPr>
          <p:cNvPr id="4" name="Picture 3">
            <a:extLst>
              <a:ext uri="{FF2B5EF4-FFF2-40B4-BE49-F238E27FC236}">
                <a16:creationId xmlns:a16="http://schemas.microsoft.com/office/drawing/2014/main" id="{117DE5A9-FD06-4CFF-ABEA-7523103D7E70}"/>
              </a:ext>
            </a:extLst>
          </p:cNvPr>
          <p:cNvPicPr>
            <a:picLocks noChangeAspect="1"/>
          </p:cNvPicPr>
          <p:nvPr/>
        </p:nvPicPr>
        <p:blipFill>
          <a:blip r:embed="rId2"/>
          <a:stretch>
            <a:fillRect/>
          </a:stretch>
        </p:blipFill>
        <p:spPr>
          <a:xfrm>
            <a:off x="586978" y="2357489"/>
            <a:ext cx="2064858" cy="1766700"/>
          </a:xfrm>
          <a:prstGeom prst="rect">
            <a:avLst/>
          </a:prstGeom>
        </p:spPr>
      </p:pic>
      <p:pic>
        <p:nvPicPr>
          <p:cNvPr id="5" name="Picture 4">
            <a:extLst>
              <a:ext uri="{FF2B5EF4-FFF2-40B4-BE49-F238E27FC236}">
                <a16:creationId xmlns:a16="http://schemas.microsoft.com/office/drawing/2014/main" id="{3A5D2DC2-C26B-493B-9646-FDA901148283}"/>
              </a:ext>
            </a:extLst>
          </p:cNvPr>
          <p:cNvPicPr>
            <a:picLocks noChangeAspect="1"/>
          </p:cNvPicPr>
          <p:nvPr/>
        </p:nvPicPr>
        <p:blipFill>
          <a:blip r:embed="rId3"/>
          <a:stretch>
            <a:fillRect/>
          </a:stretch>
        </p:blipFill>
        <p:spPr>
          <a:xfrm>
            <a:off x="2780022" y="2357489"/>
            <a:ext cx="2278540" cy="1787243"/>
          </a:xfrm>
          <a:prstGeom prst="rect">
            <a:avLst/>
          </a:prstGeom>
        </p:spPr>
      </p:pic>
      <p:pic>
        <p:nvPicPr>
          <p:cNvPr id="6" name="Picture 5">
            <a:extLst>
              <a:ext uri="{FF2B5EF4-FFF2-40B4-BE49-F238E27FC236}">
                <a16:creationId xmlns:a16="http://schemas.microsoft.com/office/drawing/2014/main" id="{D2F86503-B5AB-47B2-99D1-02D4290775C9}"/>
              </a:ext>
            </a:extLst>
          </p:cNvPr>
          <p:cNvPicPr>
            <a:picLocks noChangeAspect="1"/>
          </p:cNvPicPr>
          <p:nvPr/>
        </p:nvPicPr>
        <p:blipFill>
          <a:blip r:embed="rId4"/>
          <a:stretch>
            <a:fillRect/>
          </a:stretch>
        </p:blipFill>
        <p:spPr>
          <a:xfrm>
            <a:off x="5186749" y="2267183"/>
            <a:ext cx="1829424" cy="1877549"/>
          </a:xfrm>
          <a:prstGeom prst="rect">
            <a:avLst/>
          </a:prstGeom>
        </p:spPr>
      </p:pic>
      <p:pic>
        <p:nvPicPr>
          <p:cNvPr id="7" name="Picture 6">
            <a:extLst>
              <a:ext uri="{FF2B5EF4-FFF2-40B4-BE49-F238E27FC236}">
                <a16:creationId xmlns:a16="http://schemas.microsoft.com/office/drawing/2014/main" id="{8AB20DBC-B0BE-400D-AE42-1C02D03AAAF1}"/>
              </a:ext>
            </a:extLst>
          </p:cNvPr>
          <p:cNvPicPr>
            <a:picLocks noChangeAspect="1"/>
          </p:cNvPicPr>
          <p:nvPr/>
        </p:nvPicPr>
        <p:blipFill>
          <a:blip r:embed="rId5"/>
          <a:stretch>
            <a:fillRect/>
          </a:stretch>
        </p:blipFill>
        <p:spPr>
          <a:xfrm>
            <a:off x="7161817" y="2256855"/>
            <a:ext cx="2292165" cy="1887877"/>
          </a:xfrm>
          <a:prstGeom prst="rect">
            <a:avLst/>
          </a:prstGeom>
        </p:spPr>
      </p:pic>
      <p:pic>
        <p:nvPicPr>
          <p:cNvPr id="8" name="Picture 7">
            <a:extLst>
              <a:ext uri="{FF2B5EF4-FFF2-40B4-BE49-F238E27FC236}">
                <a16:creationId xmlns:a16="http://schemas.microsoft.com/office/drawing/2014/main" id="{1E1E8994-6E62-4123-B2F7-2D8E28983894}"/>
              </a:ext>
            </a:extLst>
          </p:cNvPr>
          <p:cNvPicPr>
            <a:picLocks noChangeAspect="1"/>
          </p:cNvPicPr>
          <p:nvPr/>
        </p:nvPicPr>
        <p:blipFill>
          <a:blip r:embed="rId6"/>
          <a:stretch>
            <a:fillRect/>
          </a:stretch>
        </p:blipFill>
        <p:spPr>
          <a:xfrm>
            <a:off x="9599626" y="2272198"/>
            <a:ext cx="1569130" cy="1851991"/>
          </a:xfrm>
          <a:prstGeom prst="rect">
            <a:avLst/>
          </a:prstGeom>
        </p:spPr>
      </p:pic>
      <p:sp>
        <p:nvSpPr>
          <p:cNvPr id="9" name="TextBox 8">
            <a:extLst>
              <a:ext uri="{FF2B5EF4-FFF2-40B4-BE49-F238E27FC236}">
                <a16:creationId xmlns:a16="http://schemas.microsoft.com/office/drawing/2014/main" id="{F1325047-B056-4D23-96AD-871C79D09739}"/>
              </a:ext>
            </a:extLst>
          </p:cNvPr>
          <p:cNvSpPr txBox="1"/>
          <p:nvPr/>
        </p:nvSpPr>
        <p:spPr>
          <a:xfrm>
            <a:off x="562184" y="4278385"/>
            <a:ext cx="10721382" cy="307777"/>
          </a:xfrm>
          <a:prstGeom prst="rect">
            <a:avLst/>
          </a:prstGeom>
          <a:noFill/>
        </p:spPr>
        <p:txBody>
          <a:bodyPr wrap="square" rtlCol="0">
            <a:spAutoFit/>
          </a:bodyPr>
          <a:lstStyle/>
          <a:p>
            <a:r>
              <a:rPr lang="en-US" sz="1400" dirty="0"/>
              <a:t>        </a:t>
            </a:r>
            <a:r>
              <a:rPr lang="en-US" sz="1200" dirty="0"/>
              <a:t>RETAIL JEWELRY               RETAIL WIRELESS/ELECTRONICS     SPORTS &amp; ENTERTAINMENT        HOSPITALITY &amp; GAMING               HEALTHCARE</a:t>
            </a:r>
          </a:p>
        </p:txBody>
      </p:sp>
      <p:sp>
        <p:nvSpPr>
          <p:cNvPr id="10" name="TextBox 9">
            <a:extLst>
              <a:ext uri="{FF2B5EF4-FFF2-40B4-BE49-F238E27FC236}">
                <a16:creationId xmlns:a16="http://schemas.microsoft.com/office/drawing/2014/main" id="{9BFCAE19-4597-4E19-95D8-9CA49439F6C4}"/>
              </a:ext>
            </a:extLst>
          </p:cNvPr>
          <p:cNvSpPr txBox="1"/>
          <p:nvPr/>
        </p:nvSpPr>
        <p:spPr>
          <a:xfrm>
            <a:off x="3919292" y="4586162"/>
            <a:ext cx="5796792" cy="2123658"/>
          </a:xfrm>
          <a:prstGeom prst="rect">
            <a:avLst/>
          </a:prstGeom>
          <a:noFill/>
        </p:spPr>
        <p:txBody>
          <a:bodyPr wrap="square" rtlCol="0">
            <a:spAutoFit/>
          </a:bodyPr>
          <a:lstStyle/>
          <a:p>
            <a:r>
              <a:rPr lang="en-US" dirty="0"/>
              <a:t>CALL TODAY!  TOLL FREE (855) 80-DELTA</a:t>
            </a:r>
          </a:p>
          <a:p>
            <a:endParaRPr lang="en-US" dirty="0"/>
          </a:p>
          <a:p>
            <a:r>
              <a:rPr lang="en-US" dirty="0"/>
              <a:t>Delta Lock Company, LLC</a:t>
            </a:r>
          </a:p>
          <a:p>
            <a:r>
              <a:rPr lang="en-US" sz="1200" dirty="0"/>
              <a:t>366 Central Avenue</a:t>
            </a:r>
          </a:p>
          <a:p>
            <a:r>
              <a:rPr lang="en-US" sz="1200" dirty="0"/>
              <a:t>Bohemia, NY 11716</a:t>
            </a:r>
          </a:p>
          <a:p>
            <a:r>
              <a:rPr lang="en-US" sz="1200" dirty="0"/>
              <a:t>(631) 238-7035 Phone</a:t>
            </a:r>
          </a:p>
          <a:p>
            <a:r>
              <a:rPr lang="en-US" sz="1200" dirty="0"/>
              <a:t>(631) 589-0035 Fax</a:t>
            </a:r>
          </a:p>
          <a:p>
            <a:r>
              <a:rPr lang="en-US" sz="1200" dirty="0"/>
              <a:t>www.deltalock.biz</a:t>
            </a:r>
          </a:p>
          <a:p>
            <a:endParaRPr lang="en-US" dirty="0"/>
          </a:p>
        </p:txBody>
      </p:sp>
      <p:pic>
        <p:nvPicPr>
          <p:cNvPr id="11" name="Picture 10">
            <a:extLst>
              <a:ext uri="{FF2B5EF4-FFF2-40B4-BE49-F238E27FC236}">
                <a16:creationId xmlns:a16="http://schemas.microsoft.com/office/drawing/2014/main" id="{906D635B-FECC-4816-8E9F-E025C3730F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6173" y="5139019"/>
            <a:ext cx="1753302" cy="398477"/>
          </a:xfrm>
          <a:prstGeom prst="rect">
            <a:avLst/>
          </a:prstGeom>
        </p:spPr>
      </p:pic>
    </p:spTree>
    <p:extLst>
      <p:ext uri="{BB962C8B-B14F-4D97-AF65-F5344CB8AC3E}">
        <p14:creationId xmlns:p14="http://schemas.microsoft.com/office/powerpoint/2010/main" val="290194433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917</TotalTime>
  <Words>1081</Words>
  <Application>Microsoft Office PowerPoint</Application>
  <PresentationFormat>Widescreen</PresentationFormat>
  <Paragraphs>94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Century Gothic</vt:lpstr>
      <vt:lpstr>Trebuchet MS</vt:lpstr>
      <vt:lpstr>Wingdings</vt:lpstr>
      <vt:lpstr>Vapor Trail</vt:lpstr>
      <vt:lpstr>The Key to asset security fits a delta lock!</vt:lpstr>
      <vt:lpstr>What is the least expensive part of a fixture, infrequently specified, rarely understood, most often incorrectly installed, expected to last indefinitely and required to protect virtually any asset?  The answer- a lock!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Key to asset security fits a delta lock!</dc:title>
  <dc:creator>Alan Rabinowitz</dc:creator>
  <cp:lastModifiedBy>Alan Rabinowitz</cp:lastModifiedBy>
  <cp:revision>47</cp:revision>
  <dcterms:created xsi:type="dcterms:W3CDTF">2018-05-22T11:52:51Z</dcterms:created>
  <dcterms:modified xsi:type="dcterms:W3CDTF">2018-05-29T13:20:36Z</dcterms:modified>
</cp:coreProperties>
</file>